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5"/>
  </p:notesMasterIdLst>
  <p:handoutMasterIdLst>
    <p:handoutMasterId r:id="rId49"/>
  </p:handoutMasterIdLst>
  <p:sldIdLst>
    <p:sldId id="256" r:id="rId3"/>
    <p:sldId id="341" r:id="rId4"/>
    <p:sldId id="342" r:id="rId5"/>
    <p:sldId id="343" r:id="rId6"/>
    <p:sldId id="344" r:id="rId7"/>
    <p:sldId id="345" r:id="rId8"/>
    <p:sldId id="347" r:id="rId9"/>
    <p:sldId id="348" r:id="rId10"/>
    <p:sldId id="356" r:id="rId11"/>
    <p:sldId id="350" r:id="rId12"/>
    <p:sldId id="351" r:id="rId13"/>
    <p:sldId id="352" r:id="rId14"/>
    <p:sldId id="353" r:id="rId16"/>
    <p:sldId id="354" r:id="rId17"/>
    <p:sldId id="355" r:id="rId18"/>
    <p:sldId id="357" r:id="rId19"/>
    <p:sldId id="358" r:id="rId20"/>
    <p:sldId id="364" r:id="rId21"/>
    <p:sldId id="365" r:id="rId22"/>
    <p:sldId id="369" r:id="rId23"/>
    <p:sldId id="366" r:id="rId24"/>
    <p:sldId id="375" r:id="rId25"/>
    <p:sldId id="376" r:id="rId26"/>
    <p:sldId id="379" r:id="rId27"/>
    <p:sldId id="446" r:id="rId28"/>
    <p:sldId id="377" r:id="rId29"/>
    <p:sldId id="371" r:id="rId30"/>
    <p:sldId id="447" r:id="rId31"/>
    <p:sldId id="378" r:id="rId32"/>
    <p:sldId id="380" r:id="rId33"/>
    <p:sldId id="383" r:id="rId34"/>
    <p:sldId id="426" r:id="rId35"/>
    <p:sldId id="428" r:id="rId36"/>
    <p:sldId id="427" r:id="rId37"/>
    <p:sldId id="429" r:id="rId38"/>
    <p:sldId id="430" r:id="rId39"/>
    <p:sldId id="370" r:id="rId40"/>
    <p:sldId id="268" r:id="rId41"/>
    <p:sldId id="442" r:id="rId42"/>
    <p:sldId id="445" r:id="rId43"/>
    <p:sldId id="372" r:id="rId44"/>
    <p:sldId id="436" r:id="rId45"/>
    <p:sldId id="431" r:id="rId46"/>
    <p:sldId id="299" r:id="rId47"/>
    <p:sldId id="362" r:id="rId48"/>
  </p:sldIdLst>
  <p:sldSz cx="11520170" cy="7198995"/>
  <p:notesSz cx="6858000" cy="9144000"/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gcongbai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463A"/>
    <a:srgbClr val="D2685E"/>
    <a:srgbClr val="8E8EB2"/>
    <a:srgbClr val="F3F0EC"/>
    <a:srgbClr val="2A3135"/>
    <a:srgbClr val="420A0A"/>
    <a:srgbClr val="851515"/>
    <a:srgbClr val="672727"/>
    <a:srgbClr val="461A1A"/>
    <a:srgbClr val="501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>
      <p:cViewPr varScale="1">
        <p:scale>
          <a:sx n="106" d="100"/>
          <a:sy n="106" d="100"/>
        </p:scale>
        <p:origin x="5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41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4" Type="http://schemas.openxmlformats.org/officeDocument/2006/relationships/tags" Target="tags/tag1.xml"/><Relationship Id="rId53" Type="http://schemas.openxmlformats.org/officeDocument/2006/relationships/commentAuthors" Target="commentAuthors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3.xml"/><Relationship Id="rId49" Type="http://schemas.openxmlformats.org/officeDocument/2006/relationships/handoutMaster" Target="handoutMasters/handoutMaster1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1A0E9-9F85-4466-91EC-B9D1A5CDE4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E4AE4-53D1-4F2B-BA35-167C432B23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D8964-C77F-4CB7-9F84-7EB7D31F21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00000" y="3021910"/>
            <a:ext cx="8640445" cy="927735"/>
          </a:xfrm>
        </p:spPr>
        <p:txBody>
          <a:bodyPr lIns="90000" anchor="t">
            <a:norm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1"/>
                </a:solidFill>
                <a:latin typeface="MiSans Demibold" charset="-122"/>
                <a:ea typeface="MiSans Demibold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900000" y="2373160"/>
            <a:ext cx="8640366" cy="576000"/>
          </a:xfrm>
          <a:prstGeom prst="rect">
            <a:avLst/>
          </a:prstGeom>
        </p:spPr>
        <p:txBody>
          <a:bodyPr lIns="90000" anchor="b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MiSans Normal" charset="-122"/>
                <a:ea typeface="MiSans Normal" charset="-122"/>
              </a:defRPr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900000" y="6177253"/>
            <a:ext cx="2592110" cy="383297"/>
          </a:xfrm>
        </p:spPr>
        <p:txBody>
          <a:bodyPr lIns="90000"/>
          <a:lstStyle>
            <a:lvl1pPr>
              <a:defRPr>
                <a:solidFill>
                  <a:srgbClr val="5E6263"/>
                </a:solidFill>
                <a:latin typeface="MiSans" charset="-122"/>
                <a:ea typeface="MiSans" charset="-122"/>
              </a:defRPr>
            </a:lvl1pPr>
          </a:lstStyle>
          <a:p>
            <a:fld id="{86F49568-C05D-465E-8327-DF205A04034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922586" y="6177252"/>
            <a:ext cx="2592110" cy="383297"/>
          </a:xfrm>
        </p:spPr>
        <p:txBody>
          <a:bodyPr/>
          <a:lstStyle>
            <a:lvl1pPr>
              <a:defRPr>
                <a:solidFill>
                  <a:srgbClr val="5E6263"/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 dirty="0"/>
              <a:t>AOSCC 2024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0000" y="4895666"/>
            <a:ext cx="3877310" cy="504190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36195" indent="0" algn="l">
              <a:buClr>
                <a:srgbClr val="198BD7"/>
              </a:buClr>
              <a:buFont typeface="Arial" panose="02080604020202020204" pitchFamily="34" charset="0"/>
              <a:buNone/>
              <a:defRPr sz="2400">
                <a:solidFill>
                  <a:srgbClr val="5E6263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sp>
        <p:nvSpPr>
          <p:cNvPr id="25" name="文本占位符 1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00000" y="5515902"/>
            <a:ext cx="3877310" cy="504190"/>
          </a:xfrm>
          <a:prstGeom prst="rect">
            <a:avLst/>
          </a:prstGeom>
        </p:spPr>
        <p:txBody>
          <a:bodyPr lIns="90000" anchor="ctr">
            <a:normAutofit/>
          </a:bodyPr>
          <a:lstStyle>
            <a:lvl1pPr marL="36195" indent="0" algn="l">
              <a:buClr>
                <a:srgbClr val="198BD7"/>
              </a:buClr>
              <a:buFont typeface="Arial" panose="02080604020202020204" pitchFamily="34" charset="0"/>
              <a:buNone/>
              <a:defRPr sz="2400">
                <a:solidFill>
                  <a:srgbClr val="5E6263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900000" y="2913491"/>
            <a:ext cx="863728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 userDrawn="1"/>
        </p:nvGrpSpPr>
        <p:grpSpPr>
          <a:xfrm>
            <a:off x="900000" y="1257632"/>
            <a:ext cx="9081135" cy="720090"/>
            <a:chOff x="2053087" y="1201546"/>
            <a:chExt cx="8315564" cy="720000"/>
          </a:xfrm>
        </p:grpSpPr>
        <p:sp>
          <p:nvSpPr>
            <p:cNvPr id="15" name="文本框 14"/>
            <p:cNvSpPr txBox="1"/>
            <p:nvPr userDrawn="1"/>
          </p:nvSpPr>
          <p:spPr>
            <a:xfrm>
              <a:off x="2053087" y="1201546"/>
              <a:ext cx="3167575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4000" dirty="0">
                  <a:solidFill>
                    <a:schemeClr val="tx1"/>
                  </a:solidFill>
                  <a:latin typeface="MiSans Medium" charset="-122"/>
                  <a:ea typeface="MiSans Medium" charset="-122"/>
                  <a:cs typeface="Open Sans" pitchFamily="2" charset="0"/>
                </a:rPr>
                <a:t>安同校园行</a:t>
              </a:r>
              <a:endParaRPr lang="zh-CN" altLang="en-US" sz="4000" dirty="0">
                <a:solidFill>
                  <a:schemeClr val="tx1"/>
                </a:solidFill>
                <a:latin typeface="MiSans Medium" charset="-122"/>
                <a:ea typeface="MiSans Medium" charset="-122"/>
                <a:cs typeface="Open Sans" pitchFamily="2" charset="0"/>
              </a:endParaRPr>
            </a:p>
          </p:txBody>
        </p:sp>
        <p:cxnSp>
          <p:nvCxnSpPr>
            <p:cNvPr id="31" name="直接连接符 30"/>
            <p:cNvCxnSpPr/>
            <p:nvPr userDrawn="1"/>
          </p:nvCxnSpPr>
          <p:spPr>
            <a:xfrm>
              <a:off x="4713442" y="1251322"/>
              <a:ext cx="0" cy="576000"/>
            </a:xfrm>
            <a:prstGeom prst="line">
              <a:avLst/>
            </a:prstGeom>
            <a:ln w="25400">
              <a:solidFill>
                <a:srgbClr val="CA46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 userDrawn="1"/>
          </p:nvSpPr>
          <p:spPr>
            <a:xfrm>
              <a:off x="4856341" y="1201546"/>
              <a:ext cx="5512310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3800" dirty="0">
                  <a:solidFill>
                    <a:srgbClr val="CA463A"/>
                  </a:solidFill>
                  <a:latin typeface="MiSans Medium" charset="-122"/>
                  <a:ea typeface="MiSans Medium" charset="-122"/>
                </a:rPr>
                <a:t>西安电子科技大学</a:t>
              </a:r>
              <a:endParaRPr lang="zh-CN" altLang="en-US" sz="3800" dirty="0">
                <a:solidFill>
                  <a:srgbClr val="CA463A"/>
                </a:solidFill>
                <a:latin typeface="MiSans Medium" charset="-122"/>
                <a:ea typeface="MiSans Medium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719999"/>
            <a:ext cx="9612852" cy="7920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1800000"/>
            <a:ext cx="8064000" cy="4500000"/>
          </a:xfrm>
          <a:prstGeom prst="rect">
            <a:avLst/>
          </a:prstGeom>
        </p:spPr>
        <p:txBody>
          <a:bodyPr>
            <a:noAutofit/>
          </a:bodyPr>
          <a:lstStyle>
            <a:lvl1pPr marL="431800" indent="-360045">
              <a:lnSpc>
                <a:spcPct val="120000"/>
              </a:lnSpc>
              <a:defRPr sz="2800"/>
            </a:lvl1pPr>
            <a:lvl2pPr marL="899795" indent="-360045">
              <a:lnSpc>
                <a:spcPct val="120000"/>
              </a:lnSpc>
              <a:defRPr sz="2400"/>
            </a:lvl2pPr>
            <a:lvl3pPr marL="1259840">
              <a:lnSpc>
                <a:spcPct val="120000"/>
              </a:lnSpc>
              <a:defRPr sz="2000"/>
            </a:lvl3pPr>
            <a:lvl4pPr>
              <a:lnSpc>
                <a:spcPct val="120000"/>
              </a:lnSpc>
              <a:defRPr sz="1800"/>
            </a:lvl4pPr>
            <a:lvl5pPr>
              <a:lnSpc>
                <a:spcPct val="120000"/>
              </a:lnSpc>
              <a:defRPr sz="18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000" y="1800000"/>
            <a:ext cx="4896207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000" y="1800000"/>
            <a:ext cx="4896207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 userDrawn="1"/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504382" y="1007368"/>
            <a:ext cx="8640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300" dirty="0">
                <a:solidFill>
                  <a:srgbClr val="CA463A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“</a:t>
            </a:r>
            <a:endParaRPr lang="zh-CN" altLang="en-US" sz="17300" dirty="0">
              <a:solidFill>
                <a:srgbClr val="CA463A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368478" y="1206607"/>
            <a:ext cx="5111846" cy="4103761"/>
          </a:xfrm>
        </p:spPr>
        <p:txBody>
          <a:bodyPr anchor="ctr">
            <a:normAutofit/>
          </a:bodyPr>
          <a:lstStyle>
            <a:lvl1pPr marL="71755" indent="0">
              <a:buNone/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6266630" y="4472386"/>
            <a:ext cx="8640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300" dirty="0">
                <a:solidFill>
                  <a:srgbClr val="CA463A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”</a:t>
            </a:r>
            <a:endParaRPr lang="zh-CN" altLang="en-US" sz="17300" dirty="0">
              <a:solidFill>
                <a:srgbClr val="CA463A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789555" y="1223392"/>
            <a:ext cx="5615902" cy="4103761"/>
          </a:xfrm>
        </p:spPr>
        <p:txBody>
          <a:bodyPr anchor="ctr">
            <a:normAutofit/>
          </a:bodyPr>
          <a:lstStyle>
            <a:lvl1pPr marL="71755" indent="0">
              <a:buNone/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000" y="720000"/>
            <a:ext cx="9612000" cy="79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"/>
          </p:nvPr>
        </p:nvSpPr>
        <p:spPr>
          <a:xfrm>
            <a:off x="900000" y="1800000"/>
            <a:ext cx="8064000" cy="45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47676" y="720000"/>
            <a:ext cx="72000" cy="792000"/>
          </a:xfrm>
          <a:prstGeom prst="rect">
            <a:avLst/>
          </a:prstGeom>
          <a:solidFill>
            <a:srgbClr val="CA4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95000"/>
              <a:lumOff val="5000"/>
            </a:schemeClr>
          </a:solidFill>
          <a:latin typeface="MiSans Demibold" charset="-122"/>
          <a:ea typeface="MiSans Demibold" charset="-122"/>
          <a:cs typeface="+mj-cs"/>
        </a:defRPr>
      </a:lvl1pPr>
    </p:titleStyle>
    <p:bodyStyle>
      <a:lvl1pPr marL="431800" indent="-360045" algn="l" defTabSz="864235" rtl="0" eaLnBrk="1" latinLnBrk="0" hangingPunct="1">
        <a:lnSpc>
          <a:spcPct val="120000"/>
        </a:lnSpc>
        <a:spcBef>
          <a:spcPts val="945"/>
        </a:spcBef>
        <a:buFont typeface="Arial" panose="0208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1pPr>
      <a:lvl2pPr marL="899795" indent="-360045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2pPr>
      <a:lvl3pPr marL="1259840" indent="-28829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3pPr>
      <a:lvl4pPr marL="1511935" indent="-21590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4pPr>
      <a:lvl5pPr marL="1943735" indent="-21590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svg"/><Relationship Id="rId7" Type="http://schemas.openxmlformats.org/officeDocument/2006/relationships/image" Target="../media/image39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45.png"/><Relationship Id="rId12" Type="http://schemas.openxmlformats.org/officeDocument/2006/relationships/image" Target="../media/image44.svg"/><Relationship Id="rId11" Type="http://schemas.openxmlformats.org/officeDocument/2006/relationships/image" Target="../media/image43.png"/><Relationship Id="rId10" Type="http://schemas.openxmlformats.org/officeDocument/2006/relationships/image" Target="../media/image42.svg"/><Relationship Id="rId1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一个超超超冷门的社区</a:t>
            </a:r>
            <a:br>
              <a:rPr lang="zh-CN" altLang="en-US"/>
            </a:br>
            <a:r>
              <a:rPr lang="zh-CN" altLang="en-US" sz="4000"/>
              <a:t>和它掉入的信创深坑</a:t>
            </a:r>
            <a:endParaRPr lang="zh-CN" altLang="en-US" sz="40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0000" lnSpcReduction="20000"/>
          </a:bodyPr>
          <a:p>
            <a:r>
              <a:rPr lang="zh-CN" altLang="en-US"/>
              <a:t>一起安同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zh-CN" altLang="en-US"/>
              <a:t>白铭骢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初心与实践</a:t>
            </a:r>
            <a:endParaRPr lang="zh-CN" altLang="en-US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以“安于同学合作”之名</a:t>
            </a:r>
            <a:endParaRPr lang="zh-CN" altLang="en-US"/>
          </a:p>
          <a:p>
            <a:pPr lvl="1"/>
            <a:r>
              <a:rPr lang="zh-CN" altLang="en-US"/>
              <a:t>鼓励协作，增进人脉</a:t>
            </a:r>
            <a:endParaRPr lang="zh-CN" altLang="en-US"/>
          </a:p>
          <a:p>
            <a:r>
              <a:rPr lang="zh-CN" altLang="en-US"/>
              <a:t>三大工作方向：技术、文化与社会</a:t>
            </a:r>
            <a:endParaRPr lang="zh-CN" altLang="en-US"/>
          </a:p>
          <a:p>
            <a:pPr lvl="1"/>
            <a:r>
              <a:rPr lang="zh-CN" altLang="en-US"/>
              <a:t>文化：从日常工作做起</a:t>
            </a:r>
            <a:endParaRPr lang="zh-CN" altLang="en-US"/>
          </a:p>
          <a:p>
            <a:pPr lvl="2"/>
            <a:r>
              <a:rPr lang="zh-CN" altLang="en-US"/>
              <a:t>维系良好和相对平等的人际关系</a:t>
            </a:r>
            <a:endParaRPr lang="zh-CN" altLang="en-US"/>
          </a:p>
          <a:p>
            <a:pPr lvl="2"/>
            <a:r>
              <a:rPr lang="zh-CN" altLang="en-US"/>
              <a:t>维持从老到新的知识积累与共享</a:t>
            </a:r>
            <a:endParaRPr lang="zh-CN" altLang="en-US"/>
          </a:p>
          <a:p>
            <a:pPr lvl="1"/>
            <a:r>
              <a:rPr lang="zh-CN" altLang="en-US"/>
              <a:t>社会：生态协作与技能共享</a:t>
            </a:r>
            <a:endParaRPr lang="zh-CN" altLang="en-US"/>
          </a:p>
          <a:p>
            <a:pPr lvl="2"/>
            <a:r>
              <a:rPr lang="zh-CN" altLang="en-US"/>
              <a:t>积极参与和推进跨社区、甚至社企合作</a:t>
            </a:r>
            <a:endParaRPr lang="zh-CN" altLang="en-US"/>
          </a:p>
          <a:p>
            <a:pPr lvl="2"/>
            <a:r>
              <a:rPr lang="zh-CN" altLang="en-US"/>
              <a:t>力所能及地支持开源社区工作者和从业者的技能培养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文化工作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社区文化不只包含技术！</a:t>
            </a:r>
            <a:endParaRPr lang="zh-CN" altLang="en-US"/>
          </a:p>
          <a:p>
            <a:pPr lvl="1"/>
            <a:r>
              <a:rPr lang="zh-CN" altLang="en-US"/>
              <a:t>维护社区氛围与群体利益同样重要</a:t>
            </a:r>
            <a:endParaRPr lang="zh-CN" altLang="en-US"/>
          </a:p>
          <a:p>
            <a:r>
              <a:rPr lang="zh-CN" altLang="en-US"/>
              <a:t>找点乐子，保持态度</a:t>
            </a:r>
            <a:endParaRPr lang="zh-CN" altLang="en-US"/>
          </a:p>
          <a:p>
            <a:pPr lvl="1"/>
            <a:r>
              <a:rPr lang="zh-CN" altLang="en-US"/>
              <a:t>草根社区难得的一点自由</a:t>
            </a:r>
            <a:endParaRPr lang="zh-CN" altLang="en-US"/>
          </a:p>
          <a:p>
            <a:pPr lvl="1"/>
            <a:r>
              <a:rPr lang="zh-CN" altLang="en-US"/>
              <a:t>贴纸与周边：吉祥物、梗</a:t>
            </a:r>
            <a:endParaRPr lang="zh-CN" altLang="en-US"/>
          </a:p>
          <a:p>
            <a:r>
              <a:rPr lang="zh-CN" altLang="en-US"/>
              <a:t>让更多人受益于社区（知识、资源与力量）</a:t>
            </a:r>
            <a:endParaRPr lang="zh-CN" altLang="en-US"/>
          </a:p>
          <a:p>
            <a:pPr lvl="1"/>
            <a:r>
              <a:rPr lang="zh-CN" altLang="en-US"/>
              <a:t>社区的维系基于善意与精神需求，而非物质利益</a:t>
            </a:r>
            <a:endParaRPr lang="zh-CN" altLang="en-US"/>
          </a:p>
          <a:p>
            <a:pPr lvl="1"/>
            <a:r>
              <a:rPr lang="zh-CN" altLang="en-US"/>
              <a:t>让社区成为第二学习场所与机遇来源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an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1130935"/>
            <a:ext cx="11520170" cy="49371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stickers2024-p1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235" y="215265"/>
            <a:ext cx="2988310" cy="4226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stickers2024-p2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615" y="215265"/>
            <a:ext cx="2987388" cy="422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" y="4535170"/>
            <a:ext cx="5417185" cy="2404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aosc-prompt-hoodie-s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075" y="21526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aosc-prompt-sam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8720" y="359981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fine-together-samp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6710" y="497268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o-oma-samp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8720" y="115379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ring-gfx-timeout-samp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6075" y="259397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社会工作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拥抱社会</a:t>
            </a:r>
            <a:endParaRPr lang="zh-CN"/>
          </a:p>
          <a:p>
            <a:pPr lvl="1"/>
            <a:r>
              <a:rPr lang="zh-CN"/>
              <a:t>推动社区协作、社企协作</a:t>
            </a:r>
            <a:endParaRPr lang="zh-CN"/>
          </a:p>
          <a:p>
            <a:r>
              <a:rPr lang="zh-CN"/>
              <a:t>创造机遇</a:t>
            </a:r>
            <a:endParaRPr lang="zh-CN"/>
          </a:p>
          <a:p>
            <a:pPr lvl="1"/>
            <a:r>
              <a:rPr lang="zh-CN"/>
              <a:t>为不同教育、社会与经济背景的贡献者创造机遇</a:t>
            </a:r>
            <a:endParaRPr lang="zh-CN"/>
          </a:p>
          <a:p>
            <a:pPr lvl="1"/>
            <a:r>
              <a:rPr lang="zh-CN"/>
              <a:t>开源之夏 (2020 - 2024)</a:t>
            </a:r>
            <a:endParaRPr lang="zh-CN"/>
          </a:p>
          <a:p>
            <a:r>
              <a:rPr lang="zh-CN"/>
              <a:t>线下活动</a:t>
            </a:r>
            <a:endParaRPr lang="zh-CN"/>
          </a:p>
          <a:p>
            <a:pPr lvl="1"/>
            <a:r>
              <a:rPr lang="zh-CN"/>
              <a:t>AOSCC、校园行与其他演讲活动</a:t>
            </a:r>
            <a:endParaRPr lang="zh-CN"/>
          </a:p>
          <a:p>
            <a:pPr lvl="1"/>
            <a:r>
              <a:rPr lang="zh-CN"/>
              <a:t>推动知识共享与人脉建设</a:t>
            </a:r>
            <a:endParaRPr lang="zh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DSC01175_Dx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3510" y="-574040"/>
            <a:ext cx="11812270" cy="78771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altLang="en-US" dirty="0">
                <a:latin typeface="MiSans Demibold" charset="-122"/>
                <a:ea typeface="MiSans Demibold" charset="-122"/>
                <a:sym typeface="+mn-ea"/>
              </a:rPr>
              <a:t>议程与活动一览</a:t>
            </a:r>
            <a:endParaRPr lang="zh-CN" altLang="en-US" sz="2400" dirty="0">
              <a:latin typeface="MiSans Demibold" charset="-122"/>
              <a:ea typeface="MiSans Demibold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今日食谱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分享环节</a:t>
            </a:r>
            <a:endParaRPr lang="zh-CN" altLang="en-US"/>
          </a:p>
          <a:p>
            <a:pPr lvl="1"/>
            <a:r>
              <a:rPr lang="zh-CN" altLang="en-US"/>
              <a:t>信创杂谈（概念性入门）</a:t>
            </a:r>
            <a:endParaRPr lang="zh-CN" altLang="en-US"/>
          </a:p>
          <a:p>
            <a:pPr lvl="1"/>
            <a:r>
              <a:rPr lang="zh-CN" altLang="en-US"/>
              <a:t>开源社区参与</a:t>
            </a:r>
            <a:r>
              <a:rPr lang="zh-CN" altLang="en-US">
                <a:sym typeface="+mn-ea"/>
              </a:rPr>
              <a:t>实践</a:t>
            </a:r>
            <a:r>
              <a:rPr lang="zh-CN" altLang="en-US"/>
              <a:t>指南（软、硬件向）</a:t>
            </a:r>
            <a:endParaRPr lang="zh-CN" altLang="en-US"/>
          </a:p>
          <a:p>
            <a:pPr lvl="1"/>
            <a:r>
              <a:rPr lang="zh-CN" altLang="en-US"/>
              <a:t>进阶开源软件经验分享</a:t>
            </a:r>
            <a:endParaRPr lang="en-US" altLang="zh-CN"/>
          </a:p>
          <a:p>
            <a:pPr lvl="2"/>
            <a:r>
              <a:rPr lang="en-US" altLang="zh-CN"/>
              <a:t>Linux </a:t>
            </a:r>
            <a:r>
              <a:rPr lang="zh-CN" altLang="en-US"/>
              <a:t>发行版构成原理</a:t>
            </a:r>
            <a:r>
              <a:rPr lang="en-US" altLang="zh-CN"/>
              <a:t> (Linux From Scratch)</a:t>
            </a:r>
            <a:endParaRPr lang="en-US" altLang="zh-CN"/>
          </a:p>
          <a:p>
            <a:pPr lvl="2"/>
            <a:r>
              <a:rPr lang="zh-CN" altLang="en-US"/>
              <a:t>安卓应用与可复现构建（以</a:t>
            </a:r>
            <a:r>
              <a:rPr lang="en-US" altLang="zh-CN"/>
              <a:t> F-Droid </a:t>
            </a:r>
            <a:r>
              <a:rPr lang="zh-CN" altLang="en-US"/>
              <a:t>为例）</a:t>
            </a:r>
            <a:endParaRPr lang="en-US" altLang="zh-CN"/>
          </a:p>
          <a:p>
            <a:pPr lvl="1"/>
            <a:r>
              <a:rPr lang="zh-CN" altLang="en-US"/>
              <a:t>高校教育杂谈与评论</a:t>
            </a:r>
            <a:endParaRPr lang="zh-CN" altLang="en-US"/>
          </a:p>
          <a:p>
            <a:pPr lvl="0"/>
            <a:r>
              <a:rPr lang="zh-CN" altLang="en-US"/>
              <a:t>分享环节后</a:t>
            </a:r>
            <a:endParaRPr lang="zh-CN" altLang="en-US"/>
          </a:p>
          <a:p>
            <a:pPr lvl="1"/>
            <a:r>
              <a:rPr lang="zh-CN"/>
              <a:t>吃饭！（自由讨论和答疑）</a:t>
            </a:r>
            <a:endParaRPr lang="zh-CN"/>
          </a:p>
          <a:p>
            <a:pPr lvl="1"/>
            <a:r>
              <a:rPr lang="zh-CN"/>
              <a:t>与</a:t>
            </a:r>
            <a:r>
              <a:rPr lang="en-US" altLang="zh-CN"/>
              <a:t> oma </a:t>
            </a:r>
            <a:r>
              <a:rPr lang="zh-CN" altLang="en-US"/>
              <a:t>作者互动</a:t>
            </a:r>
            <a:r>
              <a:rPr lang="zh-CN" altLang="en-US" sz="1800" strike="sngStrike">
                <a:ln>
                  <a:noFill/>
                </a:ln>
              </a:rPr>
              <a:t>（你们居然没邀请她）</a:t>
            </a:r>
            <a:endParaRPr lang="zh-CN" altLang="en-US" sz="1800" strike="sngStrike">
              <a:ln>
                <a:noFill/>
              </a:ln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>
                <a:latin typeface="MiSans Semibold" charset="-122"/>
                <a:ea typeface="MiSans Semibold" charset="-122"/>
                <a:cs typeface="MiSans Semibold" charset="-122"/>
              </a:rPr>
              <a:t>何谓信创？</a:t>
            </a:r>
            <a:endParaRPr lang="zh-CN" altLang="en-US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200"/>
              <a:t>概念入门</a:t>
            </a:r>
            <a:endParaRPr lang="zh-CN" altLang="en-US" sz="2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信创：基本定义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官方定义：</a:t>
            </a:r>
            <a:r>
              <a:rPr lang="zh-CN" altLang="en-US">
                <a:sym typeface="+mn-ea"/>
              </a:rPr>
              <a:t>信息技术应用创新</a:t>
            </a:r>
            <a:endParaRPr lang="zh-CN" altLang="en-US"/>
          </a:p>
          <a:p>
            <a:pPr lvl="1"/>
            <a:r>
              <a:rPr lang="zh-CN" altLang="en-US"/>
              <a:t>信息技术应用创新工作委员会</a:t>
            </a:r>
            <a:endParaRPr lang="zh-CN" altLang="en-US"/>
          </a:p>
          <a:p>
            <a:pPr lvl="2"/>
            <a:r>
              <a:rPr lang="zh-CN" altLang="en-US"/>
              <a:t>推进、协调国内信息化规范与产业发展</a:t>
            </a:r>
            <a:endParaRPr lang="zh-CN" altLang="en-US"/>
          </a:p>
          <a:p>
            <a:pPr lvl="2"/>
            <a:r>
              <a:rPr lang="zh-CN" altLang="en-US"/>
              <a:t>地缘政治压力下，由政策推动的战时体制</a:t>
            </a:r>
            <a:endParaRPr lang="zh-CN" altLang="en-US"/>
          </a:p>
          <a:p>
            <a:pPr lvl="0"/>
            <a:r>
              <a:rPr lang="zh-CN" altLang="en-US"/>
              <a:t>社会定义：国产软件和硬件</a:t>
            </a:r>
            <a:endParaRPr lang="zh-CN" altLang="en-US"/>
          </a:p>
          <a:p>
            <a:pPr lvl="1"/>
            <a:r>
              <a:rPr lang="zh-CN" altLang="en-US"/>
              <a:t>对国产计算机硬件、软件的观察和评论为主</a:t>
            </a:r>
            <a:endParaRPr lang="zh-CN" altLang="en-US"/>
          </a:p>
          <a:p>
            <a:pPr lvl="1"/>
            <a:r>
              <a:rPr lang="zh-CN" altLang="en-US"/>
              <a:t>开源及硬件爱好者（垃圾佬）为主要关注者</a:t>
            </a:r>
            <a:endParaRPr lang="zh-CN" altLang="en-US"/>
          </a:p>
          <a:p>
            <a:pPr lvl="2"/>
            <a:r>
              <a:rPr lang="zh-CN" altLang="en-US" sz="2000"/>
              <a:t>购买全新或二手硬件</a:t>
            </a:r>
            <a:endParaRPr lang="zh-CN" altLang="en-US" sz="2000"/>
          </a:p>
          <a:p>
            <a:pPr lvl="2"/>
            <a:r>
              <a:rPr lang="zh-CN" altLang="en-US" sz="2000"/>
              <a:t>纯好奇、胸怀理想或看乐子</a:t>
            </a:r>
            <a:endParaRPr lang="zh-CN" altLang="en-US"/>
          </a:p>
        </p:txBody>
      </p:sp>
      <p:pic>
        <p:nvPicPr>
          <p:cNvPr id="8" name="图片 7" descr="ita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6730" y="575310"/>
            <a:ext cx="2420620" cy="2420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各位好呀！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校园行年末大结局：馍界特辑！</a:t>
            </a:r>
            <a:endParaRPr lang="zh-CN" altLang="en-US"/>
          </a:p>
          <a:p>
            <a:pPr lvl="1"/>
            <a:r>
              <a:rPr lang="zh-CN" altLang="en-US"/>
              <a:t>感谢：西电同学们及龙芯中科同事们的鼎力支持</a:t>
            </a:r>
            <a:endParaRPr lang="zh-CN" altLang="en-US"/>
          </a:p>
          <a:p>
            <a:pPr lvl="2"/>
            <a:r>
              <a:rPr lang="zh-CN" altLang="en-US"/>
              <a:t>也感谢过去几期校园行协办社团伙伴们的信任</a:t>
            </a:r>
            <a:endParaRPr lang="zh-CN" altLang="en-US"/>
          </a:p>
          <a:p>
            <a:pPr lvl="2"/>
            <a:r>
              <a:rPr lang="zh-CN" altLang="en-US" sz="2000">
                <a:solidFill>
                  <a:srgbClr val="CA463A"/>
                </a:solidFill>
              </a:rPr>
              <a:t>天冷了，晚上一块吃泡馍吧！</a:t>
            </a:r>
            <a:endParaRPr lang="zh-CN" altLang="en-US"/>
          </a:p>
          <a:p>
            <a:pPr lvl="1"/>
            <a:r>
              <a:rPr lang="zh-CN" altLang="en-US" sz="2400"/>
              <a:t>私密吗喽：校园行频率、时间占用和项目拖延</a:t>
            </a:r>
            <a:endParaRPr lang="zh-CN" altLang="en-US"/>
          </a:p>
          <a:p>
            <a:pPr lvl="0"/>
            <a:r>
              <a:rPr lang="zh-CN" altLang="en-US"/>
              <a:t>校园行初心：从学校来，到学校去</a:t>
            </a:r>
            <a:endParaRPr lang="zh-CN" altLang="en-US"/>
          </a:p>
          <a:p>
            <a:pPr lvl="1"/>
            <a:r>
              <a:rPr lang="zh-CN" altLang="en-US"/>
              <a:t>力所能及地破除信息差与知识壁垒</a:t>
            </a:r>
            <a:endParaRPr lang="zh-CN" altLang="en-US"/>
          </a:p>
          <a:p>
            <a:pPr lvl="1"/>
            <a:r>
              <a:rPr lang="zh-CN" altLang="en-US"/>
              <a:t>邀请开源与基础软件行业一线工作者分享工作经验</a:t>
            </a:r>
            <a:endParaRPr lang="zh-CN" altLang="en-US"/>
          </a:p>
          <a:p>
            <a:pPr lvl="1"/>
            <a:r>
              <a:rPr lang="zh-CN" altLang="en-US"/>
              <a:t>协助高校学生接触、理解和参与开源社区工作</a:t>
            </a:r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ym typeface="+mn-ea"/>
              </a:rPr>
              <a:t>信创：计算机产业形态简史</a:t>
            </a:r>
            <a:endParaRPr altLang="zh-CN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体制化 v1（至约 2000 年）</a:t>
            </a:r>
            <a:endParaRPr lang="zh-CN" altLang="en-US"/>
          </a:p>
          <a:p>
            <a:pPr lvl="1"/>
            <a:r>
              <a:rPr lang="zh-CN" altLang="en-US"/>
              <a:t>受限于物质与信息流通的集中发展</a:t>
            </a:r>
            <a:endParaRPr lang="zh-CN" altLang="en-US"/>
          </a:p>
          <a:p>
            <a:r>
              <a:rPr lang="zh-CN" altLang="en-US"/>
              <a:t>社会化 v1（2000 - 2015 年）</a:t>
            </a:r>
            <a:endParaRPr lang="zh-CN" altLang="en-US"/>
          </a:p>
          <a:p>
            <a:pPr lvl="1"/>
            <a:r>
              <a:rPr lang="zh-CN" altLang="en-US"/>
              <a:t>计算机与计算机知识普及引爆的社会性参与</a:t>
            </a:r>
            <a:endParaRPr lang="zh-CN" altLang="en-US"/>
          </a:p>
          <a:p>
            <a:pPr lvl="2"/>
            <a:r>
              <a:rPr lang="zh-CN" altLang="en-US"/>
              <a:t>线上、线下及本地爱好者团体的出现</a:t>
            </a:r>
            <a:endParaRPr lang="zh-CN" altLang="en-US"/>
          </a:p>
          <a:p>
            <a:pPr lvl="1"/>
            <a:r>
              <a:rPr lang="zh-CN" altLang="en-US"/>
              <a:t>专业化与产业及市场化的探索</a:t>
            </a:r>
            <a:endParaRPr lang="zh-CN" altLang="en-US"/>
          </a:p>
          <a:p>
            <a:pPr lvl="0"/>
            <a:r>
              <a:rPr lang="zh-CN" altLang="en-US"/>
              <a:t>体制化 v2（2015 年至今）</a:t>
            </a:r>
            <a:r>
              <a:rPr lang="en-US" altLang="zh-CN"/>
              <a:t>— </a:t>
            </a:r>
            <a:r>
              <a:rPr lang="zh-CN" altLang="en-US" u="sng">
                <a:solidFill>
                  <a:srgbClr val="CA463A"/>
                </a:solidFill>
              </a:rPr>
              <a:t>信创</a:t>
            </a:r>
            <a:endParaRPr lang="zh-CN" altLang="en-US" u="sng">
              <a:solidFill>
                <a:srgbClr val="CA463A"/>
              </a:solidFill>
            </a:endParaRPr>
          </a:p>
          <a:p>
            <a:pPr lvl="1"/>
            <a:r>
              <a:rPr lang="zh-CN" altLang="en-US"/>
              <a:t>经济发展、地缘政治冲突</a:t>
            </a:r>
            <a:endParaRPr lang="zh-CN" altLang="en-US"/>
          </a:p>
          <a:p>
            <a:pPr lvl="1"/>
            <a:r>
              <a:rPr lang="zh-CN" altLang="en-US"/>
              <a:t>新的体制化需求</a:t>
            </a:r>
            <a:endParaRPr lang="zh-CN" altLang="en-US"/>
          </a:p>
          <a:p>
            <a:pPr marL="71755" indent="0">
              <a:buNone/>
            </a:pPr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1"/>
          <a:srcRect b="11722"/>
          <a:stretch>
            <a:fillRect/>
          </a:stretch>
        </p:blipFill>
        <p:spPr>
          <a:xfrm>
            <a:off x="8642985" y="1878330"/>
            <a:ext cx="2238375" cy="1015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8640445" y="4457700"/>
            <a:ext cx="2240915" cy="2240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deepin_wordmark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0445" y="807720"/>
            <a:ext cx="2268220" cy="58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blug"/>
          <p:cNvPicPr>
            <a:picLocks noChangeAspect="1"/>
          </p:cNvPicPr>
          <p:nvPr/>
        </p:nvPicPr>
        <p:blipFill>
          <a:blip r:embed="rId5"/>
          <a:srcRect r="56993" b="-1190"/>
          <a:stretch>
            <a:fillRect/>
          </a:stretch>
        </p:blipFill>
        <p:spPr>
          <a:xfrm>
            <a:off x="8640445" y="3311525"/>
            <a:ext cx="2268220" cy="8001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信创：谁在参与？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成员单位</a:t>
            </a:r>
            <a:endParaRPr lang="zh-CN" altLang="en-US"/>
          </a:p>
          <a:p>
            <a:pPr lvl="1"/>
            <a:r>
              <a:rPr lang="zh-CN" altLang="en-US"/>
              <a:t>基础软硬件、信息安全解决方案、云存储方案等</a:t>
            </a:r>
            <a:endParaRPr lang="zh-CN" altLang="en-US"/>
          </a:p>
          <a:p>
            <a:pPr lvl="1"/>
            <a:r>
              <a:rPr lang="zh-CN" altLang="en-US"/>
              <a:t>主要为各地私营与公营企业</a:t>
            </a:r>
            <a:endParaRPr lang="zh-CN" altLang="en-US"/>
          </a:p>
          <a:p>
            <a:pPr lvl="0"/>
            <a:r>
              <a:rPr lang="zh-CN" altLang="en-US"/>
              <a:t>产出形式</a:t>
            </a:r>
            <a:endParaRPr lang="zh-CN" altLang="en-US"/>
          </a:p>
          <a:p>
            <a:pPr lvl="1"/>
            <a:r>
              <a:rPr lang="zh-CN" altLang="en-US"/>
              <a:t>软硬件产品、方案、标准等</a:t>
            </a:r>
            <a:endParaRPr lang="zh-CN" altLang="en-US"/>
          </a:p>
          <a:p>
            <a:pPr lvl="1"/>
            <a:r>
              <a:rPr lang="zh-CN" altLang="en-US"/>
              <a:t>单位组织、产业联盟、公开社区等</a:t>
            </a:r>
            <a:endParaRPr lang="zh-CN" altLang="en-US"/>
          </a:p>
          <a:p>
            <a:pPr lvl="2"/>
            <a:r>
              <a:rPr lang="zh-CN" altLang="en-US"/>
              <a:t>开放原子开源基金会、开放麒麟、</a:t>
            </a:r>
            <a:r>
              <a:rPr lang="en-US" altLang="zh-CN"/>
              <a:t>deepin …</a:t>
            </a:r>
            <a:endParaRPr lang="en-US" altLang="zh-CN"/>
          </a:p>
          <a:p>
            <a:pPr lvl="2"/>
            <a:r>
              <a:rPr lang="zh-CN" altLang="en-US"/>
              <a:t>期望观感：体制与企业推进公开的，来自公众参与</a:t>
            </a:r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>
                <a:latin typeface="MiSans Semibold" charset="-122"/>
                <a:ea typeface="MiSans Semibold" charset="-122"/>
                <a:cs typeface="MiSans Semibold" charset="-122"/>
              </a:rPr>
              <a:t>安同与信创</a:t>
            </a:r>
            <a:endParaRPr lang="zh-CN" altLang="en-US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200"/>
              <a:t>草根社区的信创之旅</a:t>
            </a:r>
            <a:endParaRPr lang="zh-CN" altLang="en-US" sz="2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信创社区？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我们并不是官方承认的信创开源社区</a:t>
            </a:r>
            <a:endParaRPr lang="zh-CN" altLang="en-US"/>
          </a:p>
          <a:p>
            <a:pPr lvl="1"/>
            <a:r>
              <a:rPr lang="zh-CN" altLang="en-US"/>
              <a:t>这是个复杂的问题，不展开</a:t>
            </a:r>
            <a:endParaRPr lang="zh-CN" altLang="en-US"/>
          </a:p>
          <a:p>
            <a:pPr lvl="0"/>
            <a:r>
              <a:rPr lang="zh-CN" altLang="en-US"/>
              <a:t>我们如何成为“信创社区”？</a:t>
            </a:r>
            <a:endParaRPr lang="zh-CN" altLang="en-US"/>
          </a:p>
          <a:p>
            <a:pPr lvl="1"/>
            <a:r>
              <a:rPr lang="zh-CN" altLang="en-US"/>
              <a:t>贡献者群体中包含爱好者及从业者（比如我）</a:t>
            </a:r>
            <a:endParaRPr lang="zh-CN" altLang="en-US"/>
          </a:p>
          <a:p>
            <a:pPr lvl="1"/>
            <a:r>
              <a:rPr lang="zh-CN" altLang="en-US"/>
              <a:t>“信创硬件”正在以各种形式走向公开市场</a:t>
            </a:r>
            <a:endParaRPr lang="zh-CN" altLang="en-US"/>
          </a:p>
          <a:p>
            <a:pPr lvl="2"/>
            <a:r>
              <a:rPr lang="zh-CN" altLang="en-US"/>
              <a:t>全新：龙架构处理器、</a:t>
            </a:r>
            <a:r>
              <a:rPr lang="en-US" altLang="zh-CN"/>
              <a:t>RISC-V</a:t>
            </a:r>
            <a:r>
              <a:rPr lang="zh-CN" altLang="en-US"/>
              <a:t>、飞腾、兆芯</a:t>
            </a:r>
            <a:r>
              <a:rPr lang="en-US" altLang="zh-CN"/>
              <a:t>…</a:t>
            </a:r>
            <a:endParaRPr lang="zh-CN" altLang="en-US"/>
          </a:p>
          <a:p>
            <a:pPr lvl="2"/>
            <a:r>
              <a:rPr lang="zh-CN" altLang="en-US"/>
              <a:t>二手：老旧政企硬件平台、“昙花一现”的鲲鹏处理器</a:t>
            </a:r>
            <a:endParaRPr lang="zh-CN" altLang="en-US"/>
          </a:p>
          <a:p>
            <a:pPr lvl="1"/>
            <a:r>
              <a:rPr lang="zh-CN" altLang="en-US"/>
              <a:t>软硬件兴趣结合</a:t>
            </a:r>
            <a:endParaRPr lang="zh-CN" altLang="en-US"/>
          </a:p>
          <a:p>
            <a:pPr lvl="2"/>
            <a:r>
              <a:rPr lang="zh-CN" altLang="en-US"/>
              <a:t>用龙芯办公能行不？可以！</a:t>
            </a:r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走向“信创”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安同</a:t>
            </a:r>
            <a:r>
              <a:rPr lang="en-US" altLang="zh-CN"/>
              <a:t> OS </a:t>
            </a:r>
            <a:r>
              <a:rPr lang="zh-CN" altLang="en-US"/>
              <a:t>对国产硬件的关注已有接近十年</a:t>
            </a:r>
            <a:endParaRPr lang="zh-CN" altLang="en-US"/>
          </a:p>
          <a:p>
            <a:pPr lvl="1"/>
            <a:r>
              <a:rPr lang="zh-CN" altLang="en-US"/>
              <a:t>最早切入点：龙芯</a:t>
            </a:r>
            <a:r>
              <a:rPr lang="en-US" altLang="zh-CN"/>
              <a:t> 3 </a:t>
            </a:r>
            <a:r>
              <a:rPr lang="zh-CN" altLang="en-US"/>
              <a:t>号</a:t>
            </a:r>
            <a:r>
              <a:rPr lang="en-US" altLang="zh-CN"/>
              <a:t> (3A2000C, 3B1500)</a:t>
            </a:r>
            <a:endParaRPr lang="zh-CN" altLang="en-US"/>
          </a:p>
          <a:p>
            <a:pPr lvl="1"/>
            <a:r>
              <a:rPr lang="zh-CN" altLang="en-US"/>
              <a:t>而后：龙芯</a:t>
            </a:r>
            <a:r>
              <a:rPr lang="en-US" altLang="zh-CN"/>
              <a:t> 2F </a:t>
            </a:r>
            <a:r>
              <a:rPr lang="zh-CN" altLang="en-US"/>
              <a:t>和龙架构设备、鲲鹏</a:t>
            </a:r>
            <a:r>
              <a:rPr lang="en-US" altLang="zh-CN"/>
              <a:t> 920 </a:t>
            </a:r>
            <a:r>
              <a:rPr lang="zh-CN" altLang="en-US"/>
              <a:t>等</a:t>
            </a:r>
            <a:endParaRPr lang="zh-CN" altLang="en-US"/>
          </a:p>
          <a:p>
            <a:pPr lvl="0"/>
            <a:r>
              <a:rPr lang="zh-CN" altLang="en-US"/>
              <a:t>突破点：信创硬件平台</a:t>
            </a:r>
            <a:endParaRPr lang="zh-CN" altLang="en-US"/>
          </a:p>
          <a:p>
            <a:pPr lvl="1"/>
            <a:r>
              <a:rPr lang="zh-CN" altLang="en-US"/>
              <a:t>“超超超冷门”</a:t>
            </a:r>
            <a:r>
              <a:rPr lang="zh-CN"/>
              <a:t>社区走出小圈子，走向公众认知</a:t>
            </a:r>
            <a:endParaRPr lang="zh-CN"/>
          </a:p>
          <a:p>
            <a:pPr lvl="1"/>
            <a:r>
              <a:rPr lang="zh-CN"/>
              <a:t>安同</a:t>
            </a:r>
            <a:r>
              <a:rPr lang="en-US" altLang="zh-CN"/>
              <a:t> OS </a:t>
            </a:r>
            <a:r>
              <a:rPr lang="zh-CN" altLang="en-US"/>
              <a:t>龙架构版本发布</a:t>
            </a:r>
            <a:endParaRPr lang="zh-CN" altLang="en-US"/>
          </a:p>
          <a:p>
            <a:pPr lvl="2"/>
            <a:r>
              <a:rPr lang="zh-CN" altLang="en-US"/>
              <a:t>据说是目前最好用的龙架构社区发行版之一</a:t>
            </a:r>
            <a:endParaRPr lang="zh-CN" altLang="en-US"/>
          </a:p>
          <a:p>
            <a:pPr lvl="2"/>
            <a:r>
              <a:rPr lang="zh-CN" altLang="en-US"/>
              <a:t>用户总算比开发者多啦！</a:t>
            </a:r>
            <a:endParaRPr lang="zh-CN" altLang="en-US"/>
          </a:p>
          <a:p>
            <a:pPr lvl="1"/>
            <a:r>
              <a:rPr lang="zh-CN" altLang="en-US"/>
              <a:t>支持“信创”硬件的非“信创”操作系统</a:t>
            </a:r>
            <a:endParaRPr lang="zh-CN" altLang="en-US"/>
          </a:p>
          <a:p>
            <a:pPr lvl="2"/>
            <a:r>
              <a:rPr lang="zh-CN" altLang="en-US"/>
              <a:t>来自一个非“根”社区的非“根”发行版</a:t>
            </a:r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ort-tiers.zh-c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287020"/>
            <a:ext cx="11520170" cy="65824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ort-tiers.zh-c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287020"/>
            <a:ext cx="11520170" cy="6582410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 flipH="1">
            <a:off x="4967605" y="1649095"/>
            <a:ext cx="922020" cy="798195"/>
          </a:xfrm>
          <a:prstGeom prst="straightConnector1">
            <a:avLst/>
          </a:prstGeom>
          <a:ln w="152400">
            <a:solidFill>
              <a:srgbClr val="CA463A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4967605" y="2804160"/>
            <a:ext cx="922020" cy="798195"/>
          </a:xfrm>
          <a:prstGeom prst="straightConnector1">
            <a:avLst/>
          </a:prstGeom>
          <a:ln w="152400">
            <a:solidFill>
              <a:srgbClr val="CA463A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4967605" y="3959225"/>
            <a:ext cx="922020" cy="798195"/>
          </a:xfrm>
          <a:prstGeom prst="straightConnector1">
            <a:avLst/>
          </a:prstGeom>
          <a:ln w="152400">
            <a:solidFill>
              <a:srgbClr val="CA463A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10008870" y="2801620"/>
            <a:ext cx="922020" cy="798195"/>
          </a:xfrm>
          <a:prstGeom prst="straightConnector1">
            <a:avLst/>
          </a:prstGeom>
          <a:ln w="152400">
            <a:solidFill>
              <a:srgbClr val="CA463A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10008870" y="5111750"/>
            <a:ext cx="922020" cy="798195"/>
          </a:xfrm>
          <a:prstGeom prst="straightConnector1">
            <a:avLst/>
          </a:prstGeom>
          <a:ln w="152400">
            <a:solidFill>
              <a:srgbClr val="CA463A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5620" y="358775"/>
            <a:ext cx="2891790" cy="791845"/>
          </a:xfrm>
        </p:spPr>
        <p:txBody>
          <a:bodyPr anchor="t" anchorCtr="0">
            <a:normAutofit fontScale="90000"/>
          </a:bodyPr>
          <a:p>
            <a:r>
              <a:rPr lang="zh-CN" altLang="en-US" sz="3200"/>
              <a:t>安同</a:t>
            </a:r>
            <a:r>
              <a:rPr altLang="zh-CN" sz="1600"/>
              <a:t> </a:t>
            </a:r>
            <a:r>
              <a:rPr altLang="zh-CN" sz="3200"/>
              <a:t>OS</a:t>
            </a:r>
            <a:r>
              <a:rPr altLang="zh-CN" sz="1600"/>
              <a:t> </a:t>
            </a:r>
            <a:r>
              <a:rPr lang="zh-CN" altLang="en-US" sz="3200"/>
              <a:t>信创说</a:t>
            </a:r>
            <a:endParaRPr altLang="zh-CN" sz="3200"/>
          </a:p>
        </p:txBody>
      </p:sp>
      <p:pic>
        <p:nvPicPr>
          <p:cNvPr id="4" name="图片 3" descr="/home/mingcongbai/文档/AOSC/Campus Events/20241110 - LZUOSS/graphics/itai-hardware-support.zh-cn.pngitai-hardware-support.zh-cn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431165" y="287020"/>
            <a:ext cx="7708900" cy="6624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14665" y="963295"/>
            <a:ext cx="2757805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得力于社区贡献者的代码的贡献、资料整理和用户朋友们的反馈和建议，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乃至厂商人员的直接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支持，安同</a:t>
            </a:r>
            <a:r>
              <a:rPr lang="en-US" altLang="zh-CN">
                <a:latin typeface="MiSans Medium" charset="-122"/>
                <a:ea typeface="MiSans Medium" charset="-122"/>
              </a:rPr>
              <a:t> OS </a:t>
            </a:r>
            <a:r>
              <a:rPr lang="zh-CN" altLang="en-US">
                <a:latin typeface="MiSans Medium" charset="-122"/>
                <a:ea typeface="MiSans Medium" charset="-122"/>
              </a:rPr>
              <a:t>支持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大量“信创硬件”且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为其实现良好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使用体验</a:t>
            </a:r>
            <a:endParaRPr lang="zh-CN" altLang="en-US">
              <a:latin typeface="MiSans Medium" charset="-122"/>
              <a:ea typeface="MiSans Medium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5620" y="358775"/>
            <a:ext cx="2891790" cy="791845"/>
          </a:xfrm>
        </p:spPr>
        <p:txBody>
          <a:bodyPr anchor="t" anchorCtr="0">
            <a:normAutofit fontScale="90000"/>
          </a:bodyPr>
          <a:p>
            <a:r>
              <a:rPr lang="zh-CN" altLang="en-US" sz="3200"/>
              <a:t>安同</a:t>
            </a:r>
            <a:r>
              <a:rPr altLang="zh-CN" sz="1600"/>
              <a:t> </a:t>
            </a:r>
            <a:r>
              <a:rPr altLang="zh-CN" sz="3200"/>
              <a:t>OS</a:t>
            </a:r>
            <a:r>
              <a:rPr altLang="zh-CN" sz="1600"/>
              <a:t> </a:t>
            </a:r>
            <a:r>
              <a:rPr lang="zh-CN" altLang="en-US" sz="3200"/>
              <a:t>信创说</a:t>
            </a:r>
            <a:endParaRPr altLang="zh-CN" sz="3200"/>
          </a:p>
        </p:txBody>
      </p:sp>
      <p:pic>
        <p:nvPicPr>
          <p:cNvPr id="4" name="图片 3" descr="/home/mingcongbai/文档/AOSC/Campus Events/20241110 - LZUOSS/graphics/itai-hardware-support.zh-cn.pngitai-hardware-support.zh-cn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431165" y="287020"/>
            <a:ext cx="7708900" cy="6624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14665" y="963295"/>
            <a:ext cx="2757805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得力于社区贡献者的代码的贡献、资料整理和用户朋友们的反馈和建议，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乃至厂商人员的直接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支持，安同</a:t>
            </a:r>
            <a:r>
              <a:rPr lang="en-US" altLang="zh-CN">
                <a:latin typeface="MiSans Medium" charset="-122"/>
                <a:ea typeface="MiSans Medium" charset="-122"/>
              </a:rPr>
              <a:t> OS </a:t>
            </a:r>
            <a:r>
              <a:rPr lang="zh-CN" altLang="en-US">
                <a:latin typeface="MiSans Medium" charset="-122"/>
                <a:ea typeface="MiSans Medium" charset="-122"/>
              </a:rPr>
              <a:t>支持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大量“信创硬件”且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为其实现良好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使用体验</a:t>
            </a:r>
            <a:endParaRPr lang="zh-CN" altLang="en-US">
              <a:latin typeface="MiSans Medium" charset="-122"/>
              <a:ea typeface="MiSans Medium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1890" y="1007110"/>
            <a:ext cx="2623185" cy="801370"/>
          </a:xfrm>
          <a:prstGeom prst="rect">
            <a:avLst/>
          </a:prstGeom>
          <a:solidFill>
            <a:schemeClr val="bg1"/>
          </a:solidFill>
          <a:ln>
            <a:solidFill>
              <a:srgbClr val="8E8EB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0045" tIns="215900" rIns="360045" bIns="215900" rtlCol="0" anchor="t" anchorCtr="0"/>
          <a:p>
            <a:pPr algn="l"/>
            <a:r>
              <a:rPr lang="en-US" sz="2800">
                <a:solidFill>
                  <a:schemeClr val="tx1"/>
                </a:solidFill>
                <a:latin typeface="MiSans Semibold" charset="-122"/>
                <a:ea typeface="MiSans Semibold" charset="-122"/>
              </a:rPr>
              <a:t>+ 3C6000!</a:t>
            </a:r>
            <a:endParaRPr lang="zh-CN" altLang="en-US" sz="2800">
              <a:solidFill>
                <a:schemeClr val="tx1"/>
              </a:solidFill>
              <a:latin typeface="MiSans Semibold" charset="-122"/>
              <a:ea typeface="MiSans Semibold" charset="-122"/>
              <a:cs typeface="Source Code Pro Semibold" panose="020B060903040302020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20240518_183236_edit_242252078569804"/>
          <p:cNvPicPr>
            <a:picLocks noChangeAspect="1"/>
          </p:cNvPicPr>
          <p:nvPr/>
        </p:nvPicPr>
        <p:blipFill>
          <a:blip r:embed="rId1"/>
          <a:srcRect t="15681"/>
          <a:stretch>
            <a:fillRect/>
          </a:stretch>
        </p:blipFill>
        <p:spPr>
          <a:xfrm>
            <a:off x="143510" y="1007745"/>
            <a:ext cx="7941945" cy="5022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57210" y="1004570"/>
            <a:ext cx="2891790" cy="791845"/>
          </a:xfrm>
        </p:spPr>
        <p:txBody>
          <a:bodyPr anchor="t" anchorCtr="0">
            <a:normAutofit/>
          </a:bodyPr>
          <a:p>
            <a:r>
              <a:rPr lang="zh-CN" altLang="en-US" sz="3200"/>
              <a:t>龙芯</a:t>
            </a:r>
            <a:r>
              <a:rPr altLang="zh-CN" sz="3200"/>
              <a:t> 3A6000</a:t>
            </a:r>
            <a:endParaRPr altLang="zh-CN" sz="3200"/>
          </a:p>
        </p:txBody>
      </p:sp>
      <p:sp>
        <p:nvSpPr>
          <p:cNvPr id="5" name="文本框 4"/>
          <p:cNvSpPr txBox="1"/>
          <p:nvPr/>
        </p:nvSpPr>
        <p:spPr>
          <a:xfrm>
            <a:off x="8136255" y="1609090"/>
            <a:ext cx="2757805" cy="1914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>
                <a:latin typeface="MiSans Medium" charset="-122"/>
                <a:ea typeface="MiSans Medium" charset="-122"/>
              </a:rPr>
              <a:t>我的业余工作伴侣</a:t>
            </a:r>
            <a:br>
              <a:rPr lang="zh-CN">
                <a:latin typeface="MiSans Medium" charset="-122"/>
                <a:ea typeface="MiSans Medium" charset="-122"/>
              </a:rPr>
            </a:br>
            <a:r>
              <a:rPr lang="en-US" altLang="zh-CN" sz="800">
                <a:latin typeface="MiSans Medium" charset="-122"/>
                <a:ea typeface="MiSans Medium" charset="-122"/>
              </a:rPr>
              <a:t> </a:t>
            </a:r>
            <a:br>
              <a:rPr lang="zh-CN">
                <a:latin typeface="MiSans Medium" charset="-122"/>
                <a:ea typeface="MiSans Medium" charset="-122"/>
              </a:rPr>
            </a:br>
            <a:r>
              <a:rPr lang="zh-CN">
                <a:latin typeface="MiSans Medium" charset="-122"/>
                <a:ea typeface="MiSans Medium" charset="-122"/>
              </a:rPr>
              <a:t>便宜好使还省电，</a:t>
            </a:r>
            <a:endParaRPr lang="zh-CN">
              <a:latin typeface="MiSans Medium" charset="-122"/>
              <a:ea typeface="MiSans Medium" charset="-122"/>
            </a:endParaRPr>
          </a:p>
          <a:p>
            <a:pPr>
              <a:lnSpc>
                <a:spcPct val="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latin typeface="MiSans Medium" charset="-122"/>
                <a:ea typeface="MiSans Medium" charset="-122"/>
                <a:sym typeface="+mn-ea"/>
              </a:rPr>
              <a:t>       </a:t>
            </a:r>
            <a:r>
              <a:rPr lang="en-US" altLang="zh-CN" sz="800">
                <a:latin typeface="MiSans Medium" charset="-122"/>
                <a:ea typeface="MiSans Medium" charset="-122"/>
                <a:sym typeface="+mn-ea"/>
              </a:rPr>
              <a:t>(7A2000)</a:t>
            </a:r>
            <a:endParaRPr lang="zh-CN">
              <a:latin typeface="MiSans Medium" charset="-122"/>
              <a:ea typeface="MiSans Medium" charset="-122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>
                <a:latin typeface="MiSans Medium" charset="-122"/>
                <a:ea typeface="MiSans Medium" charset="-122"/>
              </a:rPr>
              <a:t>就是</a:t>
            </a:r>
            <a:r>
              <a:rPr lang="zh-CN" altLang="en-US">
                <a:latin typeface="MiSans Medium" charset="-122"/>
                <a:ea typeface="MiSans Medium" charset="-122"/>
              </a:rPr>
              <a:t>琦艾闹别扭！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MiSans Medium" charset="-122"/>
              <a:ea typeface="MiSans Medium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自我介绍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白铭骢</a:t>
            </a:r>
            <a:endParaRPr lang="zh-CN" altLang="en-US"/>
          </a:p>
          <a:p>
            <a:pPr lvl="1"/>
            <a:r>
              <a:rPr lang="zh-CN" altLang="en-US"/>
              <a:t>安同开源社区创始人</a:t>
            </a:r>
            <a:endParaRPr lang="zh-CN" altLang="en-US"/>
          </a:p>
          <a:p>
            <a:pPr lvl="1"/>
            <a:r>
              <a:rPr lang="zh-CN" altLang="en-US"/>
              <a:t>外号</a:t>
            </a:r>
            <a:r>
              <a:rPr lang="en-US" altLang="zh-CN"/>
              <a:t>… </a:t>
            </a:r>
            <a:r>
              <a:rPr lang="zh-CN" altLang="en-US"/>
              <a:t>果冻</a:t>
            </a:r>
            <a:r>
              <a:rPr lang="en-US" altLang="zh-CN"/>
              <a:t>…</a:t>
            </a:r>
            <a:r>
              <a:rPr lang="zh-CN" altLang="en-US"/>
              <a:t>？特首</a:t>
            </a:r>
            <a:r>
              <a:rPr lang="en-US" altLang="zh-CN"/>
              <a:t>…</a:t>
            </a:r>
            <a:r>
              <a:rPr lang="zh-CN" altLang="en-US"/>
              <a:t>？</a:t>
            </a:r>
            <a:endParaRPr lang="zh-CN" altLang="en-US"/>
          </a:p>
          <a:p>
            <a:pPr lvl="1"/>
            <a:r>
              <a:rPr lang="zh-CN" altLang="en-US"/>
              <a:t>误入文科歧途，又被文科抛弃的</a:t>
            </a:r>
            <a:r>
              <a:rPr lang="en-US" altLang="zh-CN"/>
              <a:t>…</a:t>
            </a:r>
            <a:endParaRPr lang="en-US" altLang="zh-CN"/>
          </a:p>
          <a:p>
            <a:pPr lvl="2"/>
            <a:r>
              <a:rPr lang="zh-CN" altLang="en-US"/>
              <a:t>了无正经的开源社区工作者</a:t>
            </a:r>
            <a:endParaRPr lang="zh-CN" altLang="en-US"/>
          </a:p>
          <a:p>
            <a:pPr lvl="1"/>
            <a:r>
              <a:rPr lang="zh-CN" altLang="en-US" sz="2400"/>
              <a:t>距离老家最近的一集！</a:t>
            </a:r>
            <a:endParaRPr lang="zh-CN" altLang="en-US"/>
          </a:p>
          <a:p>
            <a:pPr lvl="0"/>
            <a:r>
              <a:rPr lang="zh-CN" altLang="en-US"/>
              <a:t>乱七八糟的爱好</a:t>
            </a:r>
            <a:endParaRPr lang="zh-CN" altLang="en-US"/>
          </a:p>
          <a:p>
            <a:pPr lvl="1"/>
            <a:r>
              <a:rPr lang="zh-CN" altLang="en-US"/>
              <a:t>古董计算机、翻译、摄影、做饭、养鱼</a:t>
            </a:r>
            <a:endParaRPr lang="zh-CN" altLang="en-US"/>
          </a:p>
          <a:p>
            <a:pPr lvl="1"/>
            <a:r>
              <a:rPr lang="zh-CN" altLang="en-US"/>
              <a:t>共和国史（尤其是水产和计算机史）</a:t>
            </a:r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20241213_1758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7520" y="3527425"/>
            <a:ext cx="4418330" cy="3314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IMG_20241213_175848"/>
          <p:cNvPicPr>
            <a:picLocks noChangeAspect="1"/>
          </p:cNvPicPr>
          <p:nvPr/>
        </p:nvPicPr>
        <p:blipFill>
          <a:blip r:embed="rId2">
            <a:lum bright="24000" contrast="12000"/>
          </a:blip>
          <a:srcRect l="3744" t="8997" r="8481" b="4984"/>
          <a:stretch>
            <a:fillRect/>
          </a:stretch>
        </p:blipFill>
        <p:spPr>
          <a:xfrm>
            <a:off x="274955" y="358140"/>
            <a:ext cx="7047230" cy="5179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7632065" y="358775"/>
            <a:ext cx="2891790" cy="791845"/>
          </a:xfrm>
        </p:spPr>
        <p:txBody>
          <a:bodyPr anchor="t" anchorCtr="0">
            <a:normAutofit/>
          </a:bodyPr>
          <a:p>
            <a:r>
              <a:rPr lang="zh-CN" altLang="en-US" sz="3200"/>
              <a:t>不够城市化？</a:t>
            </a:r>
            <a:endParaRPr lang="zh-CN" altLang="en-US" sz="3200"/>
          </a:p>
        </p:txBody>
      </p:sp>
      <p:sp>
        <p:nvSpPr>
          <p:cNvPr id="8" name="文本框 7"/>
          <p:cNvSpPr txBox="1"/>
          <p:nvPr/>
        </p:nvSpPr>
        <p:spPr>
          <a:xfrm>
            <a:off x="7611110" y="963295"/>
            <a:ext cx="3088005" cy="1444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来点</a:t>
            </a:r>
            <a:r>
              <a:rPr lang="en-US" altLang="zh-CN">
                <a:latin typeface="MiSans Medium" charset="-122"/>
                <a:ea typeface="MiSans Medium" charset="-122"/>
              </a:rPr>
              <a:t> MIPS </a:t>
            </a:r>
            <a:r>
              <a:rPr lang="zh-CN" altLang="en-US">
                <a:latin typeface="MiSans Medium" charset="-122"/>
                <a:ea typeface="MiSans Medium" charset="-122"/>
              </a:rPr>
              <a:t>续命大法！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800">
                <a:latin typeface="MiSans Medium" charset="-122"/>
                <a:ea typeface="MiSans Medium" charset="-122"/>
              </a:rPr>
              <a:t> 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运行最新</a:t>
            </a:r>
            <a:r>
              <a:rPr lang="en-US" altLang="zh-CN">
                <a:latin typeface="MiSans Medium" charset="-122"/>
                <a:ea typeface="MiSans Medium" charset="-122"/>
              </a:rPr>
              <a:t> GCC</a:t>
            </a:r>
            <a:r>
              <a:rPr lang="zh-CN" altLang="en-US">
                <a:latin typeface="MiSans Medium" charset="-122"/>
                <a:ea typeface="MiSans Medium" charset="-122"/>
              </a:rPr>
              <a:t>、</a:t>
            </a:r>
            <a:r>
              <a:rPr lang="en-US" altLang="zh-CN">
                <a:latin typeface="MiSans Medium" charset="-122"/>
                <a:ea typeface="MiSans Medium" charset="-122"/>
              </a:rPr>
              <a:t>glibc </a:t>
            </a:r>
            <a:r>
              <a:rPr lang="zh-CN" altLang="en-US">
                <a:latin typeface="MiSans Medium" charset="-122"/>
                <a:ea typeface="MiSans Medium" charset="-122"/>
              </a:rPr>
              <a:t>及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最新稳定分支内核的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龙芯</a:t>
            </a:r>
            <a:r>
              <a:rPr lang="en-US" altLang="zh-CN">
                <a:latin typeface="MiSans Medium" charset="-122"/>
                <a:ea typeface="MiSans Medium" charset="-122"/>
              </a:rPr>
              <a:t> 3A2000</a:t>
            </a:r>
            <a:r>
              <a:rPr lang="zh-CN" altLang="en-US">
                <a:latin typeface="MiSans Medium" charset="-122"/>
                <a:ea typeface="MiSans Medium" charset="-122"/>
              </a:rPr>
              <a:t>！</a:t>
            </a:r>
            <a:endParaRPr lang="zh-CN" altLang="en-US">
              <a:latin typeface="MiSans Medium" charset="-122"/>
              <a:ea typeface="MiSans Medium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215265" y="5327650"/>
            <a:ext cx="2891790" cy="791845"/>
          </a:xfrm>
        </p:spPr>
        <p:txBody>
          <a:bodyPr anchor="t" anchorCtr="0">
            <a:normAutofit/>
          </a:bodyPr>
          <a:p>
            <a:r>
              <a:rPr lang="zh-CN" altLang="en-US" sz="3200"/>
              <a:t>高岭之花？</a:t>
            </a:r>
            <a:endParaRPr lang="zh-CN" altLang="en-US" sz="3200"/>
          </a:p>
        </p:txBody>
      </p:sp>
      <p:sp>
        <p:nvSpPr>
          <p:cNvPr id="8" name="文本框 7"/>
          <p:cNvSpPr txBox="1"/>
          <p:nvPr/>
        </p:nvSpPr>
        <p:spPr>
          <a:xfrm>
            <a:off x="215900" y="5832475"/>
            <a:ext cx="619125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>
                <a:latin typeface="MiSans Medium" charset="-122"/>
                <a:ea typeface="MiSans Medium" charset="-122"/>
              </a:rPr>
              <a:t>鲲鹏</a:t>
            </a:r>
            <a:r>
              <a:rPr lang="en-US" altLang="zh-CN">
                <a:latin typeface="MiSans Medium" charset="-122"/>
                <a:ea typeface="MiSans Medium" charset="-122"/>
              </a:rPr>
              <a:t> 920 </a:t>
            </a:r>
            <a:r>
              <a:rPr lang="zh-CN" altLang="en-US">
                <a:latin typeface="MiSans Medium" charset="-122"/>
                <a:ea typeface="MiSans Medium" charset="-122"/>
              </a:rPr>
              <a:t>虽不便宜，但性能令人难以抗拒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图中的</a:t>
            </a:r>
            <a:r>
              <a:rPr lang="en-US" altLang="zh-CN">
                <a:latin typeface="MiSans Medium" charset="-122"/>
                <a:ea typeface="MiSans Medium" charset="-122"/>
              </a:rPr>
              <a:t> 64 </a:t>
            </a:r>
            <a:r>
              <a:rPr lang="zh-CN" altLang="en-US">
                <a:latin typeface="MiSans Medium" charset="-122"/>
                <a:ea typeface="MiSans Medium" charset="-122"/>
              </a:rPr>
              <a:t>核鲲鹏</a:t>
            </a:r>
            <a:r>
              <a:rPr lang="en-US" altLang="zh-CN">
                <a:latin typeface="MiSans Medium" charset="-122"/>
                <a:ea typeface="MiSans Medium" charset="-122"/>
              </a:rPr>
              <a:t> 920 </a:t>
            </a:r>
            <a:r>
              <a:rPr lang="zh-CN" altLang="en-US">
                <a:latin typeface="MiSans Medium" charset="-122"/>
                <a:ea typeface="MiSans Medium" charset="-122"/>
              </a:rPr>
              <a:t>依然雄踞我社</a:t>
            </a:r>
            <a:r>
              <a:rPr lang="en-US" altLang="zh-CN">
                <a:latin typeface="MiSans Medium" charset="-122"/>
                <a:ea typeface="MiSans Medium" charset="-122"/>
              </a:rPr>
              <a:t> AArch64 </a:t>
            </a:r>
            <a:r>
              <a:rPr lang="zh-CN" altLang="en-US">
                <a:latin typeface="MiSans Medium" charset="-122"/>
                <a:ea typeface="MiSans Medium" charset="-122"/>
              </a:rPr>
              <a:t>编译服务器性能榜首</a:t>
            </a:r>
            <a:r>
              <a:rPr lang="en-US" altLang="zh-CN">
                <a:latin typeface="MiSans Medium" charset="-122"/>
                <a:ea typeface="MiSans Medium" charset="-122"/>
              </a:rPr>
              <a:t> (buildbot-benchmark)</a:t>
            </a:r>
            <a:endParaRPr lang="en-US" altLang="zh-CN">
              <a:latin typeface="MiSans Medium" charset="-122"/>
              <a:ea typeface="MiSans Medium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020" y="286385"/>
            <a:ext cx="8893810" cy="4891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kp9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585" y="3598545"/>
            <a:ext cx="4361180" cy="327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7121525" y="429260"/>
            <a:ext cx="2891790" cy="791845"/>
          </a:xfrm>
        </p:spPr>
        <p:txBody>
          <a:bodyPr anchor="t" anchorCtr="0">
            <a:normAutofit/>
          </a:bodyPr>
          <a:p>
            <a:r>
              <a:rPr lang="zh-CN" altLang="en-US" sz="3200"/>
              <a:t>胖胖的很可爱</a:t>
            </a:r>
            <a:endParaRPr lang="zh-CN" altLang="en-US" sz="3200"/>
          </a:p>
        </p:txBody>
      </p:sp>
      <p:sp>
        <p:nvSpPr>
          <p:cNvPr id="8" name="文本框 7"/>
          <p:cNvSpPr txBox="1"/>
          <p:nvPr/>
        </p:nvSpPr>
        <p:spPr>
          <a:xfrm>
            <a:off x="7122160" y="934085"/>
            <a:ext cx="3495675" cy="1444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>
                <a:latin typeface="MiSans Medium" charset="-122"/>
                <a:ea typeface="MiSans Medium" charset="-122"/>
              </a:rPr>
              <a:t>SG2042</a:t>
            </a:r>
            <a:r>
              <a:rPr lang="zh-CN" altLang="en-US">
                <a:latin typeface="MiSans Medium" charset="-122"/>
                <a:ea typeface="MiSans Medium" charset="-122"/>
              </a:rPr>
              <a:t>，超越</a:t>
            </a:r>
            <a:r>
              <a:rPr lang="en-US" altLang="zh-CN">
                <a:latin typeface="MiSans Medium" charset="-122"/>
                <a:ea typeface="MiSans Medium" charset="-122"/>
              </a:rPr>
              <a:t> QEMU </a:t>
            </a:r>
            <a:r>
              <a:rPr lang="zh-CN" altLang="en-US">
                <a:latin typeface="MiSans Medium" charset="-122"/>
                <a:ea typeface="MiSans Medium" charset="-122"/>
              </a:rPr>
              <a:t>用户态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模拟第一人</a:t>
            </a:r>
            <a:r>
              <a:rPr lang="en-US" altLang="zh-CN">
                <a:latin typeface="MiSans Medium" charset="-122"/>
                <a:ea typeface="MiSans Medium" charset="-122"/>
              </a:rPr>
              <a:t>…</a:t>
            </a:r>
            <a:endParaRPr lang="en-US" altLang="zh-CN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800">
                <a:latin typeface="MiSans Medium" charset="-122"/>
                <a:ea typeface="MiSans Medium" charset="-122"/>
              </a:rPr>
              <a:t> </a:t>
            </a:r>
            <a:endParaRPr lang="en-US" altLang="zh-CN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也令人对</a:t>
            </a:r>
            <a:r>
              <a:rPr lang="en-US" altLang="zh-CN">
                <a:latin typeface="MiSans Medium" charset="-122"/>
                <a:ea typeface="MiSans Medium" charset="-122"/>
              </a:rPr>
              <a:t> RISC-V </a:t>
            </a:r>
            <a:r>
              <a:rPr lang="zh-CN" altLang="en-US">
                <a:latin typeface="MiSans Medium" charset="-122"/>
                <a:ea typeface="MiSans Medium" charset="-122"/>
              </a:rPr>
              <a:t>单机性能的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未来充满</a:t>
            </a:r>
            <a:r>
              <a:rPr lang="en-US" altLang="zh-CN">
                <a:latin typeface="MiSans Medium" charset="-122"/>
                <a:ea typeface="MiSans Medium" charset="-122"/>
              </a:rPr>
              <a:t>… </a:t>
            </a:r>
            <a:r>
              <a:rPr lang="zh-CN" altLang="en-US">
                <a:latin typeface="MiSans Medium" charset="-122"/>
                <a:ea typeface="MiSans Medium" charset="-122"/>
              </a:rPr>
              <a:t>迫切的希望</a:t>
            </a:r>
            <a:endParaRPr lang="zh-CN" altLang="en-US">
              <a:latin typeface="MiSans Medium" charset="-122"/>
              <a:ea typeface="MiSans Medium" charset="-122"/>
            </a:endParaRPr>
          </a:p>
        </p:txBody>
      </p:sp>
      <p:pic>
        <p:nvPicPr>
          <p:cNvPr id="6" name="图片 5" descr="SG2042 (CNX Software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675" y="443230"/>
            <a:ext cx="6447155" cy="6352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为何“信创”？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理由是多样和主观的！</a:t>
            </a:r>
            <a:endParaRPr lang="zh-CN" altLang="en-US"/>
          </a:p>
          <a:p>
            <a:pPr lvl="1"/>
            <a:r>
              <a:rPr lang="zh-CN" altLang="en-US"/>
              <a:t>爱玩硬件、研究微架构、移植练手、民族情节</a:t>
            </a:r>
            <a:r>
              <a:rPr lang="en-US" altLang="zh-CN"/>
              <a:t>…</a:t>
            </a:r>
            <a:endParaRPr lang="en-US" altLang="zh-CN"/>
          </a:p>
          <a:p>
            <a:pPr lvl="0"/>
            <a:r>
              <a:rPr lang="zh-CN" altLang="en-US"/>
              <a:t>从“客观”上说</a:t>
            </a:r>
            <a:endParaRPr lang="zh-CN" altLang="en-US"/>
          </a:p>
          <a:p>
            <a:pPr lvl="1"/>
            <a:r>
              <a:rPr lang="zh-CN" altLang="en-US"/>
              <a:t>国产硬件逐渐变得触手可及</a:t>
            </a:r>
            <a:endParaRPr lang="zh-CN" altLang="en-US"/>
          </a:p>
          <a:p>
            <a:pPr lvl="1"/>
            <a:r>
              <a:rPr lang="zh-CN" altLang="en-US"/>
              <a:t>信创厂商（如龙芯和一众</a:t>
            </a:r>
            <a:r>
              <a:rPr lang="en-US" altLang="zh-CN"/>
              <a:t> RISC-V </a:t>
            </a:r>
            <a:r>
              <a:rPr lang="zh-CN" altLang="en-US"/>
              <a:t>厂商）正尝试</a:t>
            </a:r>
            <a:br>
              <a:rPr lang="zh-CN" altLang="en-US"/>
            </a:br>
            <a:r>
              <a:rPr lang="zh-CN" altLang="en-US"/>
              <a:t>或已开始推行社区友好策略</a:t>
            </a:r>
            <a:endParaRPr lang="zh-CN" altLang="en-US"/>
          </a:p>
          <a:p>
            <a:pPr lvl="0"/>
            <a:r>
              <a:rPr lang="zh-CN" altLang="en-US"/>
              <a:t>但回到“信创”的定义</a:t>
            </a:r>
            <a:endParaRPr lang="zh-CN" altLang="en-US"/>
          </a:p>
          <a:p>
            <a:pPr lvl="1"/>
            <a:r>
              <a:rPr lang="zh-CN" altLang="en-US"/>
              <a:t>社区乃至安同</a:t>
            </a:r>
            <a:r>
              <a:rPr lang="en-US" altLang="zh-CN"/>
              <a:t> OS </a:t>
            </a:r>
            <a:r>
              <a:rPr lang="zh-CN" altLang="en-US"/>
              <a:t>并不是什么所谓信创项目</a:t>
            </a:r>
            <a:endParaRPr lang="zh-CN" altLang="en-US"/>
          </a:p>
          <a:p>
            <a:pPr lvl="1"/>
            <a:r>
              <a:rPr lang="zh-CN" altLang="en-US"/>
              <a:t>我们的驱动力来自兴趣爱好</a:t>
            </a:r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安同</a:t>
            </a:r>
            <a:r>
              <a:rPr altLang="zh-CN" sz="2220"/>
              <a:t> </a:t>
            </a:r>
            <a:r>
              <a:rPr altLang="zh-CN"/>
              <a:t>OS: </a:t>
            </a:r>
            <a:r>
              <a:rPr lang="zh-CN" altLang="en-US"/>
              <a:t>为何“信创”？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理由是多样和主观的！</a:t>
            </a:r>
            <a:endParaRPr lang="zh-CN" altLang="en-US"/>
          </a:p>
          <a:p>
            <a:pPr lvl="1"/>
            <a:r>
              <a:rPr lang="zh-CN" altLang="en-US"/>
              <a:t>爱玩硬件、研究微架构、移植练手、民族情节</a:t>
            </a:r>
            <a:r>
              <a:rPr lang="en-US" altLang="zh-CN"/>
              <a:t>…</a:t>
            </a:r>
            <a:endParaRPr lang="en-US" altLang="zh-CN"/>
          </a:p>
          <a:p>
            <a:pPr lvl="0"/>
            <a:r>
              <a:rPr lang="zh-CN" altLang="en-US"/>
              <a:t>从“客观”上说</a:t>
            </a:r>
            <a:endParaRPr lang="zh-CN" altLang="en-US"/>
          </a:p>
          <a:p>
            <a:pPr lvl="1"/>
            <a:r>
              <a:rPr lang="zh-CN" altLang="en-US"/>
              <a:t>国产硬件逐渐变得触手可及</a:t>
            </a:r>
            <a:endParaRPr lang="zh-CN" altLang="en-US"/>
          </a:p>
          <a:p>
            <a:pPr lvl="1"/>
            <a:r>
              <a:rPr lang="zh-CN" altLang="en-US"/>
              <a:t>信创厂商（如龙芯和一众</a:t>
            </a:r>
            <a:r>
              <a:rPr lang="en-US" altLang="zh-CN"/>
              <a:t> RISC-V </a:t>
            </a:r>
            <a:r>
              <a:rPr lang="zh-CN" altLang="en-US"/>
              <a:t>厂商）正尝试或已开始推行社区友好策略</a:t>
            </a:r>
            <a:endParaRPr lang="zh-CN" altLang="en-US"/>
          </a:p>
          <a:p>
            <a:pPr lvl="0"/>
            <a:r>
              <a:rPr lang="zh-CN" altLang="en-US"/>
              <a:t>但回到“信创”的定义</a:t>
            </a:r>
            <a:endParaRPr lang="zh-CN" altLang="en-US"/>
          </a:p>
          <a:p>
            <a:pPr lvl="1"/>
            <a:r>
              <a:rPr lang="zh-CN" altLang="en-US"/>
              <a:t>社区乃至安同</a:t>
            </a:r>
            <a:r>
              <a:rPr lang="en-US" altLang="zh-CN"/>
              <a:t> OS </a:t>
            </a:r>
            <a:r>
              <a:rPr lang="zh-CN" altLang="en-US"/>
              <a:t>并不是什么所谓信创项目</a:t>
            </a:r>
            <a:endParaRPr lang="zh-CN" altLang="en-US"/>
          </a:p>
          <a:p>
            <a:pPr lvl="1"/>
            <a:r>
              <a:rPr lang="zh-CN" altLang="en-US"/>
              <a:t>我们的驱动力来自兴趣爱好</a:t>
            </a: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09015" y="719455"/>
            <a:ext cx="8358505" cy="4369435"/>
          </a:xfrm>
          <a:prstGeom prst="rect">
            <a:avLst/>
          </a:prstGeom>
          <a:solidFill>
            <a:schemeClr val="bg1"/>
          </a:solidFill>
          <a:ln>
            <a:solidFill>
              <a:srgbClr val="8E8EB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0045" tIns="215900" rIns="360045" bIns="215900" rtlCol="0" anchor="t" anchorCtr="0"/>
          <a:p>
            <a:pPr algn="l"/>
            <a:r>
              <a:rPr lang="zh-CN" altLang="en-US" sz="2800">
                <a:solidFill>
                  <a:schemeClr val="tx1"/>
                </a:solidFill>
                <a:latin typeface="MiSans Semibold" charset="-122"/>
                <a:ea typeface="MiSans Semibold" charset="-122"/>
              </a:rPr>
              <a:t>少废话</a:t>
            </a:r>
            <a:endParaRPr lang="zh-CN" altLang="en-US">
              <a:solidFill>
                <a:schemeClr val="tx1"/>
              </a:solidFill>
              <a:latin typeface="MiSans" charset="-122"/>
              <a:ea typeface="MiSans" charset="-122"/>
            </a:endParaRPr>
          </a:p>
          <a:p>
            <a:pPr algn="l"/>
            <a:endParaRPr lang="zh-CN" altLang="en-US">
              <a:solidFill>
                <a:schemeClr val="tx1"/>
              </a:solidFill>
              <a:latin typeface="MiSans" charset="-122"/>
              <a:ea typeface="MiSans" charset="-122"/>
            </a:endParaRPr>
          </a:p>
          <a:p>
            <a:pPr algn="l"/>
            <a:r>
              <a:rPr lang="zh-CN" sz="2400">
                <a:solidFill>
                  <a:schemeClr val="tx1"/>
                </a:solidFill>
                <a:latin typeface="MiSans Medium" charset="-122"/>
                <a:ea typeface="MiSans Medium" charset="-122"/>
                <a:cs typeface="Source Code Pro Semibold" panose="020B0609030403020204" charset="0"/>
              </a:rPr>
              <a:t>你们这个系统，能原神启动吗？</a:t>
            </a:r>
            <a:endParaRPr lang="zh-CN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  <a:p>
            <a:pPr algn="l"/>
            <a:endParaRPr lang="zh-CN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MiSans Medium" charset="-122"/>
                <a:ea typeface="MiSans Medium" charset="-122"/>
                <a:cs typeface="Source Code Pro Semibold" panose="020B0609030403020204" charset="0"/>
              </a:rPr>
              <a:t>……</a:t>
            </a:r>
            <a:endParaRPr lang="en-US" altLang="zh-CN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  <a:p>
            <a:pPr algn="l"/>
            <a:endParaRPr lang="en-US" altLang="zh-CN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MiSans Medium" charset="-122"/>
                <a:ea typeface="MiSans Medium" charset="-122"/>
                <a:cs typeface="Source Code Pro Semibold" panose="020B0609030403020204" charset="0"/>
              </a:rPr>
              <a:t>……</a:t>
            </a:r>
            <a:endParaRPr lang="en-US" altLang="zh-CN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  <a:p>
            <a:pPr algn="l"/>
            <a:endParaRPr lang="en-US" altLang="zh-CN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  <a:latin typeface="MiSans Medium" charset="-122"/>
                <a:ea typeface="MiSans Medium" charset="-122"/>
                <a:cs typeface="Source Code Pro Semibold" panose="020B0609030403020204" charset="0"/>
              </a:rPr>
              <a:t>而且是在信创平台上！</a:t>
            </a:r>
            <a:endParaRPr lang="zh-CN" altLang="en-US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nit-loongson-genshi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6915"/>
            <a:ext cx="11520170" cy="64795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3510" y="142875"/>
            <a:ext cx="10643235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400">
                <a:latin typeface="MiSans Medium" charset="-122"/>
                <a:ea typeface="MiSans Medium" charset="-122"/>
              </a:rPr>
              <a:t>3A6000</a:t>
            </a:r>
            <a:r>
              <a:rPr lang="zh-CN" altLang="en-US" sz="2400">
                <a:latin typeface="MiSans Medium" charset="-122"/>
                <a:ea typeface="MiSans Medium" charset="-122"/>
              </a:rPr>
              <a:t>：</a:t>
            </a:r>
            <a:r>
              <a:rPr lang="zh-CN" sz="2400">
                <a:latin typeface="MiSans Heavy" charset="-122"/>
                <a:ea typeface="MiSans Heavy" charset="-122"/>
              </a:rPr>
              <a:t>启动！</a:t>
            </a:r>
            <a:r>
              <a:rPr lang="zh-CN" sz="2400">
                <a:latin typeface="MiSans Medium" charset="-122"/>
                <a:ea typeface="MiSans Medium" charset="-122"/>
              </a:rPr>
              <a:t>于《安同校园行》宁夏理工站（</a:t>
            </a:r>
            <a:r>
              <a:rPr lang="en-US" altLang="zh-CN" sz="2400">
                <a:latin typeface="MiSans Medium" charset="-122"/>
                <a:ea typeface="MiSans Medium" charset="-122"/>
              </a:rPr>
              <a:t>10 </a:t>
            </a:r>
            <a:r>
              <a:rPr lang="zh-CN" altLang="en-US" sz="2400">
                <a:latin typeface="MiSans Medium" charset="-122"/>
                <a:ea typeface="MiSans Medium" charset="-122"/>
              </a:rPr>
              <a:t>月</a:t>
            </a:r>
            <a:r>
              <a:rPr lang="en-US" altLang="zh-CN" sz="2400">
                <a:latin typeface="MiSans Medium" charset="-122"/>
                <a:ea typeface="MiSans Medium" charset="-122"/>
              </a:rPr>
              <a:t> 20 </a:t>
            </a:r>
            <a:r>
              <a:rPr lang="zh-CN" altLang="en-US" sz="2400">
                <a:latin typeface="MiSans Medium" charset="-122"/>
                <a:ea typeface="MiSans Medium" charset="-122"/>
              </a:rPr>
              <a:t>日）</a:t>
            </a:r>
            <a:endParaRPr lang="zh-CN" altLang="en-US" sz="2400">
              <a:latin typeface="MiSans Medium" charset="-122"/>
              <a:ea typeface="MiSans Medium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43510" y="142875"/>
            <a:ext cx="10643235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400">
                <a:latin typeface="MiSans Medium" charset="-122"/>
                <a:ea typeface="MiSans Medium" charset="-122"/>
              </a:rPr>
              <a:t>3A6000</a:t>
            </a:r>
            <a:r>
              <a:rPr lang="zh-CN" altLang="en-US" sz="2400">
                <a:latin typeface="MiSans Medium" charset="-122"/>
                <a:ea typeface="MiSans Medium" charset="-122"/>
              </a:rPr>
              <a:t>：</a:t>
            </a:r>
            <a:r>
              <a:rPr lang="zh-CN" altLang="en-US" sz="2400">
                <a:latin typeface="MiSans Heavy" charset="-122"/>
                <a:ea typeface="MiSans Heavy" charset="-122"/>
              </a:rPr>
              <a:t>车万！</a:t>
            </a:r>
            <a:r>
              <a:rPr lang="zh-CN" altLang="en-US" sz="2400">
                <a:latin typeface="MiSans Medium" charset="-122"/>
                <a:ea typeface="MiSans Medium" charset="-122"/>
              </a:rPr>
              <a:t>于《安同校园行》兰州大学站（</a:t>
            </a:r>
            <a:r>
              <a:rPr lang="en-US" altLang="zh-CN" sz="2400">
                <a:latin typeface="MiSans Medium" charset="-122"/>
                <a:ea typeface="MiSans Medium" charset="-122"/>
              </a:rPr>
              <a:t>11 </a:t>
            </a:r>
            <a:r>
              <a:rPr lang="zh-CN" altLang="en-US" sz="2400">
                <a:latin typeface="MiSans Medium" charset="-122"/>
                <a:ea typeface="MiSans Medium" charset="-122"/>
              </a:rPr>
              <a:t>月</a:t>
            </a:r>
            <a:r>
              <a:rPr lang="en-US" altLang="zh-CN" sz="2400">
                <a:latin typeface="MiSans Medium" charset="-122"/>
                <a:ea typeface="MiSans Medium" charset="-122"/>
              </a:rPr>
              <a:t> 20 </a:t>
            </a:r>
            <a:r>
              <a:rPr lang="zh-CN" altLang="en-US" sz="2400">
                <a:latin typeface="MiSans Medium" charset="-122"/>
                <a:ea typeface="MiSans Medium" charset="-122"/>
              </a:rPr>
              <a:t>日）</a:t>
            </a:r>
            <a:endParaRPr lang="zh-CN" altLang="en-US" sz="2400">
              <a:latin typeface="MiSans Medium" charset="-122"/>
              <a:ea typeface="MiSans Medium" charset="-122"/>
            </a:endParaRPr>
          </a:p>
        </p:txBody>
      </p:sp>
      <p:pic>
        <p:nvPicPr>
          <p:cNvPr id="2" name="图片 1" descr="touhou-on-3a6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9455"/>
            <a:ext cx="11536045" cy="865251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参与信创，反馈信创？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我们是不是信创的参与者？</a:t>
            </a:r>
            <a:endParaRPr lang="zh-CN" altLang="en-US"/>
          </a:p>
          <a:p>
            <a:pPr lvl="1"/>
            <a:r>
              <a:rPr lang="zh-CN" altLang="en-US" u="sng"/>
              <a:t>我想</a:t>
            </a:r>
            <a:r>
              <a:rPr lang="zh-CN" altLang="en-US"/>
              <a:t>是的：我们与信创产业的互动积极且频繁</a:t>
            </a:r>
            <a:endParaRPr lang="zh-CN" altLang="en-US"/>
          </a:p>
          <a:p>
            <a:pPr lvl="0"/>
            <a:r>
              <a:rPr lang="zh-CN" altLang="en-US"/>
              <a:t>来自社区的知识与方案产出有何意义？</a:t>
            </a:r>
            <a:endParaRPr lang="zh-CN" altLang="en-US"/>
          </a:p>
          <a:p>
            <a:pPr lvl="1"/>
            <a:r>
              <a:rPr lang="zh-CN" altLang="en-US" u="sng"/>
              <a:t>扩大“信创”的公众参与</a:t>
            </a:r>
            <a:endParaRPr lang="zh-CN" altLang="en-US" u="sng"/>
          </a:p>
          <a:p>
            <a:pPr lvl="1"/>
            <a:r>
              <a:rPr lang="zh-CN" altLang="en-US"/>
              <a:t>安同</a:t>
            </a:r>
            <a:r>
              <a:rPr lang="en-US" altLang="zh-CN"/>
              <a:t> OS </a:t>
            </a:r>
            <a:r>
              <a:rPr lang="zh-CN" altLang="en-US"/>
              <a:t>的</a:t>
            </a:r>
            <a:r>
              <a:rPr lang="zh-CN"/>
              <a:t>信创平台</a:t>
            </a:r>
            <a:r>
              <a:rPr lang="zh-CN" altLang="en-US"/>
              <a:t>移植让更多人玩上信创硬件</a:t>
            </a:r>
            <a:endParaRPr lang="en-US" altLang="zh-CN"/>
          </a:p>
          <a:p>
            <a:pPr lvl="2"/>
            <a:r>
              <a:rPr lang="zh-CN" altLang="en-US"/>
              <a:t>让公众真正</a:t>
            </a:r>
            <a:r>
              <a:rPr lang="zh-CN" altLang="en-US" u="sng"/>
              <a:t>了解、使用和改进</a:t>
            </a:r>
            <a:r>
              <a:rPr lang="zh-CN" altLang="en-US"/>
              <a:t>国产软硬件平台质量与体验</a:t>
            </a:r>
            <a:endParaRPr lang="zh-CN" altLang="en-US"/>
          </a:p>
          <a:p>
            <a:pPr lvl="2"/>
            <a:r>
              <a:rPr lang="zh-CN" altLang="en-US"/>
              <a:t>找到更多应用场景（游戏和多媒体），</a:t>
            </a:r>
            <a:r>
              <a:rPr lang="zh-CN" altLang="en-US" u="sng"/>
              <a:t>激发更多解决方案</a:t>
            </a:r>
            <a:endParaRPr lang="zh-CN" altLang="en-US"/>
          </a:p>
          <a:p>
            <a:pPr lvl="1"/>
            <a:r>
              <a:rPr lang="zh-CN" altLang="en-US" u="sng"/>
              <a:t>技术方案反哺信创行业</a:t>
            </a:r>
            <a:endParaRPr lang="zh-CN" altLang="en-US" u="sng"/>
          </a:p>
          <a:p>
            <a:pPr lvl="2"/>
            <a:r>
              <a:rPr lang="en-US" altLang="zh-CN">
                <a:sym typeface="+mn-ea"/>
              </a:rPr>
              <a:t>libLoL</a:t>
            </a:r>
            <a:r>
              <a:rPr lang="zh-CN" altLang="en-US"/>
              <a:t>、公开补丁等</a:t>
            </a:r>
            <a:endParaRPr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>
                <a:latin typeface="MiSans Semibold" charset="-122"/>
                <a:ea typeface="MiSans Semibold" charset="-122"/>
              </a:rPr>
              <a:t>认知与行动</a:t>
            </a:r>
            <a:endParaRPr lang="zh-CN" altLang="en-US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200"/>
              <a:t>全民信创现实否？</a:t>
            </a:r>
            <a:endParaRPr lang="zh-CN" altLang="en-US" sz="22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道阻且长：短板与被动成本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短板：政策市场保护和公开市场缺席</a:t>
            </a:r>
            <a:endParaRPr lang="zh-CN" altLang="en-US"/>
          </a:p>
          <a:p>
            <a:pPr lvl="1"/>
            <a:r>
              <a:rPr lang="zh-CN" altLang="en-US" sz="2400"/>
              <a:t>国产软硬件</a:t>
            </a:r>
            <a:r>
              <a:rPr lang="zh-CN" altLang="en-US"/>
              <a:t>大多假设固定和单一的应用场景</a:t>
            </a:r>
            <a:endParaRPr lang="zh-CN" altLang="en-US"/>
          </a:p>
          <a:p>
            <a:pPr lvl="2"/>
            <a:r>
              <a:rPr lang="zh-CN" altLang="en-US"/>
              <a:t>亦缺乏来自公众消费者的监督和压力</a:t>
            </a:r>
            <a:endParaRPr lang="zh-CN" altLang="en-US"/>
          </a:p>
          <a:p>
            <a:pPr lvl="1"/>
            <a:r>
              <a:rPr lang="zh-CN" altLang="en-US"/>
              <a:t>部分产品支持周期远短于公开市场惯例</a:t>
            </a:r>
            <a:endParaRPr lang="zh-CN" altLang="en-US"/>
          </a:p>
          <a:p>
            <a:pPr lvl="2"/>
            <a:r>
              <a:rPr lang="zh-CN" altLang="en-US"/>
              <a:t>或缺少生命周期概念</a:t>
            </a:r>
            <a:endParaRPr lang="zh-CN" altLang="en-US"/>
          </a:p>
          <a:p>
            <a:pPr lvl="0"/>
            <a:r>
              <a:rPr lang="zh-CN" altLang="en-US"/>
              <a:t>社区和爱好者需要投入的成本显著</a:t>
            </a:r>
            <a:endParaRPr lang="zh-CN" altLang="en-US"/>
          </a:p>
          <a:p>
            <a:pPr lvl="1"/>
            <a:r>
              <a:rPr lang="zh-CN" altLang="en-US"/>
              <a:t>资讯网络的建立需要大量的人脉和外交工作</a:t>
            </a:r>
            <a:endParaRPr lang="zh-CN" altLang="en-US"/>
          </a:p>
          <a:p>
            <a:pPr lvl="1"/>
            <a:r>
              <a:rPr lang="zh-CN" altLang="en-US"/>
              <a:t>龙芯、</a:t>
            </a:r>
            <a:r>
              <a:rPr lang="en-US" altLang="zh-CN"/>
              <a:t>RISC-V </a:t>
            </a:r>
            <a:r>
              <a:rPr lang="zh-CN" altLang="en-US"/>
              <a:t>等平台的爱好者社区来自多方努力</a:t>
            </a:r>
            <a:endParaRPr lang="zh-CN" altLang="en-US"/>
          </a:p>
          <a:p>
            <a:pPr lvl="2"/>
            <a:r>
              <a:rPr lang="zh-CN" altLang="en-US"/>
              <a:t>其建立、维持及壮大依赖于大量、持续的投入及</a:t>
            </a:r>
            <a:br>
              <a:rPr lang="zh-CN" altLang="en-US"/>
            </a:br>
            <a:r>
              <a:rPr lang="zh-CN" altLang="en-US"/>
              <a:t>双方最大化的善意揣测和耐心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安同开源社区</a:t>
            </a:r>
            <a:r>
              <a:rPr altLang="zh-CN"/>
              <a:t> (AOSC)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活跃于互联网的公开社群</a:t>
            </a:r>
            <a:endParaRPr lang="zh-CN" altLang="en-US"/>
          </a:p>
          <a:p>
            <a:pPr lvl="1"/>
            <a:r>
              <a:rPr lang="zh-CN" altLang="en-US"/>
              <a:t>最初形态：2011 年底创立的安同开发团队</a:t>
            </a:r>
            <a:endParaRPr lang="zh-CN" altLang="en-US"/>
          </a:p>
          <a:p>
            <a:pPr lvl="1"/>
            <a:r>
              <a:rPr lang="zh-CN" altLang="en-US"/>
              <a:t>2012 年 12 月改制为安同开源社区</a:t>
            </a:r>
            <a:endParaRPr lang="zh-CN" altLang="en-US"/>
          </a:p>
          <a:p>
            <a:r>
              <a:rPr lang="zh-CN" altLang="en-US"/>
              <a:t>志愿驱动</a:t>
            </a:r>
            <a:endParaRPr lang="zh-CN" altLang="en-US"/>
          </a:p>
          <a:p>
            <a:pPr lvl="1"/>
            <a:r>
              <a:rPr lang="zh-CN" altLang="en-US"/>
              <a:t>社区不为任何贡献者提供物质回报</a:t>
            </a:r>
            <a:endParaRPr lang="zh-CN" altLang="en-US"/>
          </a:p>
          <a:p>
            <a:pPr lvl="1"/>
            <a:r>
              <a:rPr lang="zh-CN" altLang="en-US"/>
              <a:t>多年来得到许多单位、院校与社团的支持</a:t>
            </a:r>
            <a:endParaRPr lang="zh-CN" altLang="en-US"/>
          </a:p>
          <a:p>
            <a:r>
              <a:rPr lang="zh-CN" altLang="en-US"/>
              <a:t>主要项目</a:t>
            </a:r>
            <a:endParaRPr lang="zh-CN" altLang="en-US"/>
          </a:p>
          <a:p>
            <a:pPr lvl="1"/>
            <a:r>
              <a:rPr lang="zh-CN" altLang="en-US"/>
              <a:t>安同 OS 及周边支持项目</a:t>
            </a:r>
            <a:endParaRPr lang="zh-CN" altLang="en-US"/>
          </a:p>
        </p:txBody>
      </p:sp>
      <p:pic>
        <p:nvPicPr>
          <p:cNvPr id="4" name="图片 3" descr="Logo of Anthon Open Source Communit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1625" y="504825"/>
            <a:ext cx="2722880" cy="2722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道阻且长：认知即“现实”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认知问题</a:t>
            </a:r>
            <a:endParaRPr lang="zh-CN"/>
          </a:p>
          <a:p>
            <a:pPr lvl="1"/>
            <a:r>
              <a:rPr lang="zh-CN"/>
              <a:t>主流开源项目对</a:t>
            </a:r>
            <a:r>
              <a:rPr lang="zh-CN">
                <a:sym typeface="+mn-ea"/>
              </a:rPr>
              <a:t>非</a:t>
            </a:r>
            <a:r>
              <a:rPr lang="en-US" altLang="zh-CN">
                <a:sym typeface="+mn-ea"/>
              </a:rPr>
              <a:t> x86/ARM </a:t>
            </a:r>
            <a:r>
              <a:rPr lang="zh-CN" altLang="en-US">
                <a:sym typeface="+mn-ea"/>
              </a:rPr>
              <a:t>设备的认知空缺</a:t>
            </a:r>
            <a:endParaRPr lang="zh-CN" altLang="en-US">
              <a:sym typeface="+mn-ea"/>
            </a:endParaRPr>
          </a:p>
          <a:p>
            <a:pPr lvl="1"/>
            <a:r>
              <a:rPr lang="zh-CN" altLang="en-US"/>
              <a:t>语言门槛与“游说”门槛</a:t>
            </a:r>
            <a:endParaRPr lang="zh-CN" altLang="en-US"/>
          </a:p>
          <a:p>
            <a:pPr lvl="0"/>
            <a:r>
              <a:rPr lang="zh-CN" altLang="en-US"/>
              <a:t>身份问题</a:t>
            </a:r>
            <a:endParaRPr lang="zh-CN" altLang="en-US"/>
          </a:p>
          <a:p>
            <a:pPr lvl="1"/>
            <a:r>
              <a:rPr lang="zh-CN" altLang="en-US"/>
              <a:t>“中国开发者”的名号自带的挑战并非空穴来风</a:t>
            </a:r>
            <a:endParaRPr lang="zh-CN" altLang="en-US"/>
          </a:p>
          <a:p>
            <a:pPr lvl="1"/>
            <a:r>
              <a:rPr lang="zh-CN" altLang="en-US"/>
              <a:t>话语权需要极大的善意和绝对的专业性营造</a:t>
            </a:r>
            <a:endParaRPr lang="zh-CN" altLang="en-US"/>
          </a:p>
          <a:p>
            <a:pPr lvl="0"/>
            <a:r>
              <a:rPr lang="zh-CN" altLang="en-US"/>
              <a:t>选购动机</a:t>
            </a:r>
            <a:endParaRPr lang="zh-CN" altLang="en-US"/>
          </a:p>
          <a:p>
            <a:pPr lvl="1"/>
            <a:r>
              <a:rPr lang="zh-CN" altLang="en-US"/>
              <a:t>信创硬件的产品吸引力尚有很大进步空间</a:t>
            </a:r>
            <a:endParaRPr lang="zh-CN" altLang="en-US"/>
          </a:p>
          <a:p>
            <a:pPr lvl="1"/>
            <a:r>
              <a:rPr lang="zh-CN" altLang="en-US"/>
              <a:t>性价比尚未完全进入视野</a:t>
            </a:r>
            <a:endParaRPr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道阻且长：机遇、挑战与单向奔赴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机遇和挑战，以及一点现实</a:t>
            </a:r>
            <a:endParaRPr lang="zh-CN"/>
          </a:p>
          <a:p>
            <a:pPr lvl="1"/>
            <a:r>
              <a:rPr lang="zh-CN"/>
              <a:t>机遇：扩展社区的贡献途径、吸引关注者和贡献者</a:t>
            </a:r>
            <a:endParaRPr lang="zh-CN"/>
          </a:p>
          <a:p>
            <a:pPr lvl="1"/>
            <a:r>
              <a:rPr lang="zh-CN" u="sng"/>
              <a:t>挑战：被社区淹没的社区、被规则排挤的资源</a:t>
            </a:r>
            <a:endParaRPr lang="zh-CN" u="sng"/>
          </a:p>
          <a:p>
            <a:pPr lvl="1"/>
            <a:r>
              <a:rPr lang="zh-CN" u="sng"/>
              <a:t>现实：官方意义上的信创尚未开放公众参与</a:t>
            </a:r>
            <a:endParaRPr lang="zh-CN" u="sng"/>
          </a:p>
          <a:p>
            <a:pPr lvl="0"/>
            <a:r>
              <a:rPr lang="zh-CN"/>
              <a:t>属于公众的“全民信创”？</a:t>
            </a:r>
            <a:endParaRPr lang="zh-CN"/>
          </a:p>
          <a:p>
            <a:pPr lvl="1"/>
            <a:r>
              <a:rPr lang="zh-CN"/>
              <a:t>必要性：计算机教育、新生态适应与认可</a:t>
            </a:r>
            <a:endParaRPr lang="zh-CN"/>
          </a:p>
          <a:p>
            <a:pPr lvl="1"/>
            <a:r>
              <a:rPr lang="zh-CN"/>
              <a:t>可行性：技术及政治上对国产替代的兴趣不容忽视</a:t>
            </a:r>
            <a:endParaRPr lang="en-US" altLang="zh-CN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行则将至：行动派指南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如果作为高校学生的你对信创感兴趣</a:t>
            </a:r>
            <a:endParaRPr lang="zh-CN" altLang="en-US"/>
          </a:p>
          <a:p>
            <a:pPr lvl="1"/>
            <a:r>
              <a:rPr lang="zh-CN" altLang="en-US"/>
              <a:t>行动起来，我们能做的事情其实很多！</a:t>
            </a:r>
            <a:endParaRPr lang="zh-CN" altLang="en-US"/>
          </a:p>
          <a:p>
            <a:pPr lvl="1"/>
            <a:r>
              <a:rPr lang="zh-CN" altLang="en-US"/>
              <a:t>许多全新与二手国产硬件平台价格较为低廉且可及</a:t>
            </a:r>
            <a:endParaRPr lang="zh-CN" altLang="en-US"/>
          </a:p>
          <a:p>
            <a:pPr lvl="2"/>
            <a:r>
              <a:rPr lang="zh-CN" altLang="en-US"/>
              <a:t>龙芯、鲲鹏、飞腾、兆芯及基于</a:t>
            </a:r>
            <a:r>
              <a:rPr lang="en-US" altLang="zh-CN"/>
              <a:t> RISC-V </a:t>
            </a:r>
            <a:r>
              <a:rPr lang="zh-CN" altLang="en-US"/>
              <a:t>的一众主流</a:t>
            </a:r>
            <a:r>
              <a:rPr lang="en-US" altLang="zh-CN"/>
              <a:t> SoC</a:t>
            </a:r>
            <a:endParaRPr lang="en-US" altLang="zh-CN"/>
          </a:p>
          <a:p>
            <a:pPr lvl="2"/>
            <a:r>
              <a:rPr lang="zh-CN" altLang="en-US"/>
              <a:t>如上国产平台均有良好开源操作系统与软件生态支持</a:t>
            </a:r>
            <a:endParaRPr lang="zh-CN" altLang="en-US"/>
          </a:p>
          <a:p>
            <a:pPr lvl="2"/>
            <a:r>
              <a:rPr lang="zh-CN" altLang="en-US" u="sng"/>
              <a:t>初学者跳板：安同</a:t>
            </a:r>
            <a:r>
              <a:rPr lang="en-US" altLang="zh-CN" u="sng"/>
              <a:t> OS </a:t>
            </a:r>
            <a:r>
              <a:rPr lang="zh-CN" altLang="en-US" u="sng"/>
              <a:t>对上述所有平台支持较为良好</a:t>
            </a:r>
            <a:endParaRPr lang="zh-CN" altLang="en-US"/>
          </a:p>
          <a:p>
            <a:pPr lvl="0"/>
            <a:r>
              <a:rPr lang="zh-CN" altLang="en-US"/>
              <a:t>新架构平台</a:t>
            </a:r>
            <a:endParaRPr lang="zh-CN" altLang="en-US"/>
          </a:p>
          <a:p>
            <a:pPr lvl="1"/>
            <a:r>
              <a:rPr lang="zh-CN" altLang="en-US"/>
              <a:t>龙芯所代表的龙架构及</a:t>
            </a:r>
            <a:r>
              <a:rPr lang="en-US" altLang="zh-CN"/>
              <a:t> RISC-V </a:t>
            </a:r>
            <a:r>
              <a:rPr lang="zh-CN" altLang="en-US"/>
              <a:t>均属新兴架构</a:t>
            </a:r>
            <a:endParaRPr lang="zh-CN" altLang="en-US"/>
          </a:p>
          <a:p>
            <a:pPr lvl="1"/>
            <a:r>
              <a:rPr lang="zh-CN" altLang="en-US"/>
              <a:t>软件支持仍处于基础建设阶段</a:t>
            </a:r>
            <a:endParaRPr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ym typeface="+mn-ea"/>
              </a:rPr>
              <a:t>行则将至：行动派指南</a:t>
            </a:r>
            <a:r>
              <a:rPr lang="zh-CN" altLang="en-US"/>
              <a:t>（续）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软件生态及公开社区建设属于重中之重</a:t>
            </a:r>
            <a:endParaRPr lang="zh-CN" altLang="en-US"/>
          </a:p>
          <a:p>
            <a:pPr lvl="1"/>
            <a:r>
              <a:rPr lang="zh-CN" altLang="en-US"/>
              <a:t>换言之：</a:t>
            </a:r>
            <a:r>
              <a:rPr lang="zh-CN" altLang="en-US" u="sng"/>
              <a:t>技术与非技术工作同等重要</a:t>
            </a:r>
            <a:endParaRPr lang="zh-CN" altLang="en-US" u="sng"/>
          </a:p>
          <a:p>
            <a:pPr lvl="0"/>
            <a:r>
              <a:rPr lang="zh-CN" altLang="en-US"/>
              <a:t>技术向：软件移植、优化与平台适配</a:t>
            </a:r>
            <a:endParaRPr lang="zh-CN" altLang="en-US"/>
          </a:p>
          <a:p>
            <a:pPr lvl="1"/>
            <a:r>
              <a:rPr lang="zh-CN" altLang="en-US"/>
              <a:t>针对</a:t>
            </a:r>
            <a:r>
              <a:rPr lang="en-US" altLang="zh-CN"/>
              <a:t> RISC-V </a:t>
            </a:r>
            <a:r>
              <a:rPr lang="zh-CN" altLang="en-US"/>
              <a:t>及龙芯的技术文档较为完善</a:t>
            </a:r>
            <a:endParaRPr lang="zh-CN" altLang="en-US"/>
          </a:p>
          <a:p>
            <a:pPr lvl="0"/>
            <a:r>
              <a:rPr lang="zh-CN" altLang="en-US"/>
              <a:t>非技术向：社区建设与社企关系</a:t>
            </a:r>
            <a:endParaRPr lang="zh-CN" altLang="en-US"/>
          </a:p>
          <a:p>
            <a:pPr lvl="1"/>
            <a:r>
              <a:rPr lang="zh-CN" altLang="en-US"/>
              <a:t>爱好者社区与信创行业间</a:t>
            </a:r>
            <a:r>
              <a:rPr lang="zh-CN" altLang="en-US">
                <a:sym typeface="+mn-ea"/>
              </a:rPr>
              <a:t>可以实现</a:t>
            </a:r>
            <a:r>
              <a:rPr lang="zh-CN" altLang="en-US"/>
              <a:t>技术共享</a:t>
            </a:r>
            <a:endParaRPr lang="zh-CN" altLang="en-US"/>
          </a:p>
          <a:p>
            <a:pPr lvl="1"/>
            <a:r>
              <a:rPr lang="zh-CN" altLang="en-US"/>
              <a:t>信创行业乃至国际开源项目需要</a:t>
            </a:r>
            <a:r>
              <a:rPr lang="en-US" altLang="zh-CN"/>
              <a:t>…</a:t>
            </a:r>
            <a:endParaRPr lang="en-US" altLang="zh-CN"/>
          </a:p>
          <a:p>
            <a:pPr lvl="2"/>
            <a:r>
              <a:rPr lang="zh-CN" altLang="en-US"/>
              <a:t>更多来自公众和社区的参与和监督</a:t>
            </a:r>
            <a:endParaRPr lang="zh-CN" altLang="en-US"/>
          </a:p>
          <a:p>
            <a:pPr lvl="2"/>
            <a:r>
              <a:rPr lang="zh-CN" altLang="en-US"/>
              <a:t>通过适配更多平台推动代码可移植性及质量改善</a:t>
            </a:r>
            <a:endParaRPr lang="zh-CN" altLang="en-US" u="sng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>
                <a:latin typeface="MiSans Semibold" charset="-122"/>
                <a:ea typeface="MiSans Semibold" charset="-122"/>
              </a:rPr>
              <a:t>感谢捧场！</a:t>
            </a:r>
            <a:endParaRPr lang="zh-CN" altLang="en-US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200"/>
              <a:t>欢迎分享环节后提问、指正</a:t>
            </a:r>
            <a:endParaRPr lang="zh-CN" altLang="en-US" sz="2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811530" y="579755"/>
            <a:ext cx="9329358" cy="5400000"/>
            <a:chOff x="8657" y="1074"/>
            <a:chExt cx="13011" cy="7531"/>
          </a:xfrm>
        </p:grpSpPr>
        <p:pic>
          <p:nvPicPr>
            <p:cNvPr id="7" name="图片 6" descr="/home/mingcongbai/文档/AOSC/Campus Events/20241020 - NIT/icons/bilibili.svgbilibili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8662" y="3262"/>
              <a:ext cx="1185" cy="1185"/>
            </a:xfrm>
            <a:prstGeom prst="rect">
              <a:avLst/>
            </a:prstGeom>
          </p:spPr>
        </p:pic>
        <p:pic>
          <p:nvPicPr>
            <p:cNvPr id="8" name="图片 7" descr="/home/mingcongbai/文档/AOSC/Campus Events/20241020 - NIT/icons/globe-solid.svgglobe-solid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662" y="1074"/>
              <a:ext cx="1185" cy="1185"/>
            </a:xfrm>
            <a:prstGeom prst="rect">
              <a:avLst/>
            </a:prstGeom>
          </p:spPr>
        </p:pic>
        <p:pic>
          <p:nvPicPr>
            <p:cNvPr id="9" name="图片 8" descr="/home/mingcongbai/文档/AOSC/Campus Events/20241020 - NIT/icons/qq.svgqq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" r="44"/>
            <a:stretch>
              <a:fillRect/>
            </a:stretch>
          </p:blipFill>
          <p:spPr>
            <a:xfrm>
              <a:off x="15259" y="3303"/>
              <a:ext cx="1185" cy="1355"/>
            </a:xfrm>
            <a:prstGeom prst="rect">
              <a:avLst/>
            </a:prstGeom>
          </p:spPr>
        </p:pic>
        <p:pic>
          <p:nvPicPr>
            <p:cNvPr id="11" name="图片 10" descr="/home/mingcongbai/文档/AOSC/Campus Events/20241020 - NIT/icons/weibo.svgweibo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662" y="5279"/>
              <a:ext cx="1355" cy="1355"/>
            </a:xfrm>
            <a:prstGeom prst="rect">
              <a:avLst/>
            </a:prstGeom>
          </p:spPr>
        </p:pic>
        <p:pic>
          <p:nvPicPr>
            <p:cNvPr id="12" name="图片 11" descr="/home/mingcongbai/文档/AOSC/Campus Events/20241020 - NIT/icons/weixin.svgweixin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7" r="57"/>
            <a:stretch>
              <a:fillRect/>
            </a:stretch>
          </p:blipFill>
          <p:spPr>
            <a:xfrm>
              <a:off x="8657" y="7551"/>
              <a:ext cx="1185" cy="105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6750" y="1252"/>
              <a:ext cx="49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x-none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</a:rPr>
                <a:t>@AOSC-Dev</a:t>
              </a:r>
              <a:endParaRPr lang="x-none" altLang="zh-CN" sz="2400">
                <a:solidFill>
                  <a:schemeClr val="tx1"/>
                </a:solidFill>
                <a:latin typeface="MiSans Demibold" charset="-122"/>
                <a:ea typeface="MiSans Demibold" charset="-122"/>
              </a:endParaRPr>
            </a:p>
          </p:txBody>
        </p:sp>
        <p:pic>
          <p:nvPicPr>
            <p:cNvPr id="19" name="图片 18" descr="/home/mingcongbai/文档/AOSC/Campus Events/20241020 - NIT/icons/github.svggithub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259" y="1074"/>
              <a:ext cx="1185" cy="122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0282" y="1233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x-none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</a:rPr>
                <a:t>aosc.io</a:t>
              </a:r>
              <a:endParaRPr lang="x-none" altLang="zh-CN" sz="2400">
                <a:solidFill>
                  <a:schemeClr val="tx1"/>
                </a:solidFill>
                <a:latin typeface="MiSans Demibold" charset="-122"/>
                <a:ea typeface="MiSans Demibold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282" y="3327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@</a:t>
              </a:r>
              <a:r>
                <a:rPr lang="zh-CN" altLang="x-none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安同开源社区</a:t>
              </a:r>
              <a:endParaRPr lang="zh-CN" altLang="x-none" sz="2400">
                <a:solidFill>
                  <a:schemeClr val="tx1"/>
                </a:solidFill>
                <a:latin typeface="MiSans Demibold" charset="-122"/>
                <a:ea typeface="MiSans Demibold" charset="-122"/>
                <a:cs typeface="MiSans Demibold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284" y="5518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@</a:t>
              </a:r>
              <a:r>
                <a:rPr lang="zh-CN" altLang="x-none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安同开源</a:t>
              </a:r>
              <a:endParaRPr lang="zh-CN" altLang="x-none" sz="2400">
                <a:solidFill>
                  <a:schemeClr val="tx1"/>
                </a:solidFill>
                <a:latin typeface="MiSans Demibold" charset="-122"/>
                <a:ea typeface="MiSans Demibold" charset="-122"/>
                <a:cs typeface="MiSans Demibold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84" y="7642"/>
              <a:ext cx="538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x-none" sz="2400">
                  <a:solidFill>
                    <a:schemeClr val="tx1"/>
                  </a:solidFill>
                  <a:latin typeface="MiSans Semibold" charset="-122"/>
                  <a:ea typeface="MiSans Semibold" charset="-122"/>
                </a:rPr>
                <a:t>公众号：安同开源</a:t>
              </a:r>
              <a:endParaRPr lang="zh-CN" altLang="x-none" sz="2400">
                <a:solidFill>
                  <a:schemeClr val="tx1"/>
                </a:solidFill>
                <a:latin typeface="MiSans Semibold" charset="-122"/>
                <a:ea typeface="MiSans Semibold" charset="-122"/>
              </a:endParaRPr>
            </a:p>
          </p:txBody>
        </p:sp>
        <p:pic>
          <p:nvPicPr>
            <p:cNvPr id="27" name="图片 26" descr="/home/mingcongbai/文档/AOSC/Campus Events/202403 - LCPU: Towards Modern Distro/qrcodes/qq-qr.pngqq-qr"/>
            <p:cNvPicPr>
              <a:picLocks noChangeAspect="1"/>
            </p:cNvPicPr>
            <p:nvPr/>
          </p:nvPicPr>
          <p:blipFill>
            <a:blip r:embed="rId13"/>
            <a:srcRect t="2" b="2"/>
            <a:stretch>
              <a:fillRect/>
            </a:stretch>
          </p:blipFill>
          <p:spPr>
            <a:xfrm>
              <a:off x="16885" y="3177"/>
              <a:ext cx="3726" cy="3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安同</a:t>
            </a:r>
            <a:r>
              <a:rPr altLang="zh-CN" sz="2220"/>
              <a:t> </a:t>
            </a:r>
            <a:r>
              <a:rPr altLang="zh-CN"/>
              <a:t>OS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主要面向个人桌面设备的</a:t>
            </a:r>
            <a:r>
              <a:rPr lang="en-US" altLang="zh-CN"/>
              <a:t> Linux </a:t>
            </a:r>
            <a:r>
              <a:rPr lang="zh-CN" altLang="en-US"/>
              <a:t>发行版</a:t>
            </a:r>
            <a:endParaRPr lang="zh-CN" altLang="en-US"/>
          </a:p>
          <a:p>
            <a:pPr lvl="1"/>
            <a:r>
              <a:rPr lang="zh-CN" altLang="en-US"/>
              <a:t>自</a:t>
            </a:r>
            <a:r>
              <a:rPr lang="en-US" altLang="zh-CN"/>
              <a:t> 2014 </a:t>
            </a:r>
            <a:r>
              <a:rPr lang="zh-CN" altLang="en-US"/>
              <a:t>年起为独立构建的“根发行版”</a:t>
            </a:r>
            <a:endParaRPr lang="zh-CN" altLang="en-US"/>
          </a:p>
          <a:p>
            <a:pPr lvl="1"/>
            <a:r>
              <a:rPr lang="zh-CN" altLang="en-US"/>
              <a:t>“开箱即用”：装上就能用，用了都说好（咳咳）</a:t>
            </a:r>
            <a:endParaRPr lang="zh-CN" altLang="en-US"/>
          </a:p>
          <a:p>
            <a:pPr lvl="1"/>
            <a:r>
              <a:rPr lang="zh-CN" altLang="en-US"/>
              <a:t>中文本地化：中文母语主导社区、界面及支持语言</a:t>
            </a:r>
            <a:endParaRPr lang="zh-CN" altLang="en-US"/>
          </a:p>
          <a:p>
            <a:pPr lvl="1"/>
            <a:r>
              <a:rPr lang="zh-CN" altLang="en-US"/>
              <a:t>易于管理：管理耗时 --，使用时间 ++</a:t>
            </a:r>
            <a:endParaRPr lang="zh-CN" altLang="en-US"/>
          </a:p>
          <a:p>
            <a:pPr lvl="1"/>
            <a:r>
              <a:rPr lang="zh-CN" altLang="en-US"/>
              <a:t>友好支持：鼓励开发者与用户形成积极互助</a:t>
            </a:r>
            <a:endParaRPr lang="zh-CN" altLang="en-US"/>
          </a:p>
          <a:p>
            <a:pPr lvl="1"/>
            <a:r>
              <a:rPr lang="zh-CN" altLang="en-US"/>
              <a:t>兼容性：努力抹平发行版碎片化下的兼容性鸿沟</a:t>
            </a:r>
            <a:endParaRPr lang="zh-CN" altLang="en-US"/>
          </a:p>
          <a:p>
            <a:pPr lvl="1"/>
            <a:r>
              <a:rPr lang="zh-CN" altLang="en-US"/>
              <a:t>上游优先：努力反馈贡献，积极实践不同想法</a:t>
            </a:r>
            <a:endParaRPr lang="zh-CN" altLang="en-US"/>
          </a:p>
        </p:txBody>
      </p:sp>
      <p:pic>
        <p:nvPicPr>
          <p:cNvPr id="5" name="图片 4" descr="aosc-os-kinfocenter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05090" y="143510"/>
            <a:ext cx="3159125" cy="3159125"/>
          </a:xfrm>
          <a:prstGeom prst="rect">
            <a:avLst/>
          </a:prstGeom>
          <a:effectLst>
            <a:outerShdw blurRad="1651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ort-tiers.zh-c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287020"/>
            <a:ext cx="11520170" cy="65824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home/mingcongbai/文档/AOSC/Campus Events/20241110 - LZUOSS/graphics/sys-iteration-cycles.zh-cn.pngsys-iteration-cycles.zh-cn"/>
          <p:cNvPicPr>
            <a:picLocks noChangeAspect="1"/>
          </p:cNvPicPr>
          <p:nvPr/>
        </p:nvPicPr>
        <p:blipFill>
          <a:blip r:embed="rId1"/>
          <a:srcRect t="8" b="8"/>
          <a:stretch>
            <a:fillRect/>
          </a:stretch>
        </p:blipFill>
        <p:spPr>
          <a:xfrm>
            <a:off x="0" y="1295400"/>
            <a:ext cx="11520170" cy="44678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管理结构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结构：名义上无管理结构</a:t>
            </a:r>
            <a:endParaRPr lang="zh-CN" altLang="en-US"/>
          </a:p>
          <a:p>
            <a:pPr lvl="1"/>
            <a:r>
              <a:rPr lang="zh-CN" altLang="en-US"/>
              <a:t>奉行“车间民主”，话语权和调停者身份趋于集中</a:t>
            </a:r>
            <a:endParaRPr lang="zh-CN" altLang="en-US"/>
          </a:p>
          <a:p>
            <a:pPr lvl="1"/>
            <a:r>
              <a:rPr lang="zh-CN" altLang="en-US"/>
              <a:t>贡献者推动提案与决策（制度不完美）</a:t>
            </a:r>
            <a:endParaRPr lang="zh-CN" altLang="en-US"/>
          </a:p>
          <a:p>
            <a:pPr lvl="0"/>
            <a:r>
              <a:rPr lang="zh-CN" altLang="en-US"/>
              <a:t>财政：有资产，无现金</a:t>
            </a:r>
            <a:endParaRPr lang="zh-CN" altLang="en-US"/>
          </a:p>
          <a:p>
            <a:pPr lvl="1"/>
            <a:r>
              <a:rPr lang="zh-CN" altLang="en-US"/>
              <a:t>社区长期接受来自个人和企业的物资及资金捐助</a:t>
            </a:r>
            <a:endParaRPr lang="zh-CN" altLang="en-US"/>
          </a:p>
          <a:p>
            <a:pPr lvl="1"/>
            <a:r>
              <a:rPr lang="zh-CN" altLang="en-US"/>
              <a:t>一切现金用于具体项目，如硬件采购，帐目公开</a:t>
            </a:r>
            <a:endParaRPr lang="zh-CN" altLang="en-US"/>
          </a:p>
          <a:p>
            <a:pPr lvl="0"/>
            <a:r>
              <a:rPr lang="zh-CN" altLang="en-US"/>
              <a:t>结果：基于信任与人际关系的社区（人治）</a:t>
            </a:r>
            <a:endParaRPr lang="zh-CN" altLang="en-US"/>
          </a:p>
          <a:p>
            <a:pPr lvl="1"/>
            <a:r>
              <a:rPr lang="zh-CN" altLang="en-US"/>
              <a:t>志愿驱动为原则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OGI3OTc0MWJjMGM1MTkyMGIzOTE1MjY3NjhjODVkZjc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">
      <a:majorFont>
        <a:latin typeface="Open Sans"/>
        <a:ea typeface="Noto Sans CJK SC"/>
        <a:cs typeface=""/>
      </a:majorFont>
      <a:minorFont>
        <a:latin typeface="Open Sans"/>
        <a:ea typeface="Noto Sans CJK SC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aoscc-2024-template-v5</Template>
  <TotalTime>0</TotalTime>
  <Words>3868</Words>
  <Application>WPS 演示</Application>
  <PresentationFormat>自定义</PresentationFormat>
  <Paragraphs>341</Paragraphs>
  <Slides>45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70" baseType="lpstr">
      <vt:lpstr>Arial</vt:lpstr>
      <vt:lpstr>宋体</vt:lpstr>
      <vt:lpstr>Wingdings</vt:lpstr>
      <vt:lpstr>MiSans</vt:lpstr>
      <vt:lpstr>MiSans Demibold</vt:lpstr>
      <vt:lpstr>DejaVu Sans</vt:lpstr>
      <vt:lpstr>MiSans Medium</vt:lpstr>
      <vt:lpstr>MiSans Normal</vt:lpstr>
      <vt:lpstr>Open Sans</vt:lpstr>
      <vt:lpstr>微软雅黑</vt:lpstr>
      <vt:lpstr>方正黑体_GBK</vt:lpstr>
      <vt:lpstr>宋体</vt:lpstr>
      <vt:lpstr>Arial Unicode MS</vt:lpstr>
      <vt:lpstr>等线</vt:lpstr>
      <vt:lpstr>East Syriac Adiabene</vt:lpstr>
      <vt:lpstr>方正书宋_GBK</vt:lpstr>
      <vt:lpstr>MiSans Semibold</vt:lpstr>
      <vt:lpstr>Source Code Pro Semibold</vt:lpstr>
      <vt:lpstr>Source Code Pro</vt:lpstr>
      <vt:lpstr>Noto Sans CJK SC</vt:lpstr>
      <vt:lpstr>Symbola</vt:lpstr>
      <vt:lpstr>MiSans Heavy</vt:lpstr>
      <vt:lpstr>Symbol Neu</vt:lpstr>
      <vt:lpstr>汉仪叶叶相思体简</vt:lpstr>
      <vt:lpstr>Office 主题​​</vt:lpstr>
      <vt:lpstr>一个超超超冷门的社区 和它掉入的信创深坑</vt:lpstr>
      <vt:lpstr>各位好呀！</vt:lpstr>
      <vt:lpstr>自我介绍</vt:lpstr>
      <vt:lpstr>安同开源社区 (AOSC)</vt:lpstr>
      <vt:lpstr>PowerPoint 演示文稿</vt:lpstr>
      <vt:lpstr>AOSC: 安同 OS</vt:lpstr>
      <vt:lpstr>PowerPoint 演示文稿</vt:lpstr>
      <vt:lpstr>PowerPoint 演示文稿</vt:lpstr>
      <vt:lpstr>AOSC: 管理结构</vt:lpstr>
      <vt:lpstr>AOSC: 初心与实践</vt:lpstr>
      <vt:lpstr>AOSC: 文化工作</vt:lpstr>
      <vt:lpstr>PowerPoint 演示文稿</vt:lpstr>
      <vt:lpstr>PowerPoint 演示文稿</vt:lpstr>
      <vt:lpstr>AOSC: 社会工作</vt:lpstr>
      <vt:lpstr>PowerPoint 演示文稿</vt:lpstr>
      <vt:lpstr>PowerPoint 演示文稿</vt:lpstr>
      <vt:lpstr>今日食谱</vt:lpstr>
      <vt:lpstr>PowerPoint 演示文稿</vt:lpstr>
      <vt:lpstr>信创：基本定义</vt:lpstr>
      <vt:lpstr>信创：计算机产业形态简史</vt:lpstr>
      <vt:lpstr>信创：谁在参与？</vt:lpstr>
      <vt:lpstr>PowerPoint 演示文稿</vt:lpstr>
      <vt:lpstr>AOSC: 信创社区？</vt:lpstr>
      <vt:lpstr>安同 OS: 走向“信创”</vt:lpstr>
      <vt:lpstr>PowerPoint 演示文稿</vt:lpstr>
      <vt:lpstr>PowerPoint 演示文稿</vt:lpstr>
      <vt:lpstr>安同 OS 信创说</vt:lpstr>
      <vt:lpstr>安同 OS 信创说</vt:lpstr>
      <vt:lpstr>龙芯 3A6000</vt:lpstr>
      <vt:lpstr>不够城市化？</vt:lpstr>
      <vt:lpstr>高岭之花？</vt:lpstr>
      <vt:lpstr>高岭之花？</vt:lpstr>
      <vt:lpstr>安同 OS: 为何“信创”？</vt:lpstr>
      <vt:lpstr>安同 OS: 走向“信创”</vt:lpstr>
      <vt:lpstr>PowerPoint 演示文稿</vt:lpstr>
      <vt:lpstr>PowerPoint 演示文稿</vt:lpstr>
      <vt:lpstr>信创：我们的实践</vt:lpstr>
      <vt:lpstr>PowerPoint 演示文稿</vt:lpstr>
      <vt:lpstr>PowerPoint 演示文稿</vt:lpstr>
      <vt:lpstr>道阻且长：机遇、挑战与单向奔赴</vt:lpstr>
      <vt:lpstr>信创：属于我们的未来？</vt:lpstr>
      <vt:lpstr>信创：行动派指南</vt:lpstr>
      <vt:lpstr>信创：行动派指南（续）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嘟嘟 老</dc:creator>
  <cp:lastModifiedBy>mingcongbai</cp:lastModifiedBy>
  <cp:revision>341</cp:revision>
  <dcterms:created xsi:type="dcterms:W3CDTF">2024-12-14T16:02:56Z</dcterms:created>
  <dcterms:modified xsi:type="dcterms:W3CDTF">2024-12-14T16:02:56Z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2052-12.8.2.18605</vt:lpwstr>
  </property>
</Properties>
</file>